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894" autoAdjust="0"/>
  </p:normalViewPr>
  <p:slideViewPr>
    <p:cSldViewPr snapToGrid="0">
      <p:cViewPr varScale="1">
        <p:scale>
          <a:sx n="41" d="100"/>
          <a:sy n="41" d="100"/>
        </p:scale>
        <p:origin x="2213" y="29"/>
      </p:cViewPr>
      <p:guideLst/>
    </p:cSldViewPr>
  </p:slideViewPr>
  <p:notesTextViewPr>
    <p:cViewPr>
      <p:scale>
        <a:sx n="1" d="1"/>
        <a:sy n="1" d="1"/>
      </p:scale>
      <p:origin x="0" y="0"/>
    </p:cViewPr>
  </p:notesTextViewPr>
  <p:notesViewPr>
    <p:cSldViewPr snapToGrid="0">
      <p:cViewPr varScale="1">
        <p:scale>
          <a:sx n="62" d="100"/>
          <a:sy n="62"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E6B24C-7C0C-4871-BF9B-6B67243A5807}"/>
              </a:ext>
            </a:extLst>
          </p:cNvPr>
          <p:cNvSpPr>
            <a:spLocks noGrp="1"/>
          </p:cNvSpPr>
          <p:nvPr>
            <p:ph type="hdr" sz="quarter"/>
          </p:nvPr>
        </p:nvSpPr>
        <p:spPr>
          <a:xfrm>
            <a:off x="0" y="0"/>
            <a:ext cx="3756454" cy="815546"/>
          </a:xfrm>
          <a:prstGeom prst="rect">
            <a:avLst/>
          </a:prstGeom>
        </p:spPr>
        <p:txBody>
          <a:bodyPr vert="horz" lIns="91440" tIns="45720" rIns="91440" bIns="45720" rtlCol="0"/>
          <a:lstStyle>
            <a:lvl1pPr algn="l">
              <a:defRPr sz="1200"/>
            </a:lvl1pPr>
          </a:lstStyle>
          <a:p>
            <a:r>
              <a:rPr lang="en-US" sz="2400" dirty="0">
                <a:latin typeface="GOOD BRUSH" pitchFamily="2" charset="0"/>
              </a:rPr>
              <a:t>Correction </a:t>
            </a:r>
            <a:r>
              <a:rPr lang="en-US" sz="2000" dirty="0">
                <a:latin typeface="GOOD BRUSH" pitchFamily="2" charset="0"/>
              </a:rPr>
              <a:t>&amp;</a:t>
            </a:r>
            <a:r>
              <a:rPr lang="en-US" sz="2400" dirty="0">
                <a:latin typeface="GOOD BRUSH" pitchFamily="2" charset="0"/>
              </a:rPr>
              <a:t> Pedagogy</a:t>
            </a:r>
          </a:p>
        </p:txBody>
      </p:sp>
      <p:sp>
        <p:nvSpPr>
          <p:cNvPr id="3" name="Date Placeholder 2">
            <a:extLst>
              <a:ext uri="{FF2B5EF4-FFF2-40B4-BE49-F238E27FC236}">
                <a16:creationId xmlns:a16="http://schemas.microsoft.com/office/drawing/2014/main" id="{909700BD-119C-411B-B5E3-42C6E74B41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8, 2019</a:t>
            </a:r>
          </a:p>
        </p:txBody>
      </p:sp>
      <p:sp>
        <p:nvSpPr>
          <p:cNvPr id="4" name="Footer Placeholder 3">
            <a:extLst>
              <a:ext uri="{FF2B5EF4-FFF2-40B4-BE49-F238E27FC236}">
                <a16:creationId xmlns:a16="http://schemas.microsoft.com/office/drawing/2014/main" id="{E436464C-9901-494E-8351-0FE1B62700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E1C9BF5-2F03-46AC-BF26-18E6168D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2154DD45-AC5D-4887-90DB-C4E5507EB940}" type="slidenum">
              <a:rPr lang="en-US" smtClean="0"/>
              <a:t>‹#›</a:t>
            </a:fld>
            <a:endParaRPr lang="en-US" dirty="0"/>
          </a:p>
        </p:txBody>
      </p:sp>
    </p:spTree>
    <p:extLst>
      <p:ext uri="{BB962C8B-B14F-4D97-AF65-F5344CB8AC3E}">
        <p14:creationId xmlns:p14="http://schemas.microsoft.com/office/powerpoint/2010/main" val="1516969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A92E4-DAA2-481C-BA3E-1D6520F93492}"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04978-D1A6-4523-AD7D-87268A26A02B}" type="slidenum">
              <a:rPr lang="en-US" smtClean="0"/>
              <a:t>‹#›</a:t>
            </a:fld>
            <a:endParaRPr lang="en-US"/>
          </a:p>
        </p:txBody>
      </p:sp>
    </p:spTree>
    <p:extLst>
      <p:ext uri="{BB962C8B-B14F-4D97-AF65-F5344CB8AC3E}">
        <p14:creationId xmlns:p14="http://schemas.microsoft.com/office/powerpoint/2010/main" val="148661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Don’t forget to download font (Good Brush) to pulpit computer.</a:t>
            </a:r>
          </a:p>
          <a:p>
            <a:r>
              <a:rPr lang="en-US" b="1" dirty="0"/>
              <a:t>Scripture for reading?</a:t>
            </a:r>
          </a:p>
          <a:p>
            <a:endParaRPr lang="en-US" b="1" dirty="0"/>
          </a:p>
          <a:p>
            <a:r>
              <a:rPr lang="en-US" b="1" dirty="0"/>
              <a:t>Regarding the image.  </a:t>
            </a:r>
          </a:p>
          <a:p>
            <a:pPr marL="171450" indent="-171450">
              <a:buFont typeface="Arial" panose="020B0604020202020204" pitchFamily="34" charset="0"/>
              <a:buChar char="•"/>
            </a:pPr>
            <a:r>
              <a:rPr lang="en-US" dirty="0"/>
              <a:t>I am not advocating that people be put into stocks. </a:t>
            </a:r>
          </a:p>
          <a:p>
            <a:pPr marL="171450" indent="-171450">
              <a:buFont typeface="Arial" panose="020B0604020202020204" pitchFamily="34" charset="0"/>
              <a:buChar char="•"/>
            </a:pPr>
            <a:r>
              <a:rPr lang="en-US" dirty="0"/>
              <a:t>(Hard to find an image that is memorable and makes the point that chastisement is a legitimate and effective tool in teaching.  The Bible affirms that it is).  </a:t>
            </a:r>
          </a:p>
          <a:p>
            <a:pPr marL="171450" indent="-171450">
              <a:buFont typeface="Arial" panose="020B0604020202020204" pitchFamily="34" charset="0"/>
              <a:buChar char="•"/>
            </a:pPr>
            <a:r>
              <a:rPr lang="en-US" dirty="0"/>
              <a:t>Maybe by using this Image, the lesson will stick in our minds.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[CLICK] Regarding the word Pedagogy</a:t>
            </a:r>
          </a:p>
          <a:p>
            <a:pPr marL="171450" indent="-171450">
              <a:buFont typeface="Arial" panose="020B0604020202020204" pitchFamily="34" charset="0"/>
              <a:buChar char="•"/>
            </a:pPr>
            <a:r>
              <a:rPr lang="en-US" dirty="0"/>
              <a:t>Definition – the method and practice of teaching</a:t>
            </a:r>
          </a:p>
          <a:p>
            <a:pPr marL="171450" indent="-171450">
              <a:buFont typeface="Arial" panose="020B0604020202020204" pitchFamily="34" charset="0"/>
              <a:buChar char="•"/>
            </a:pPr>
            <a:r>
              <a:rPr lang="en-US" dirty="0"/>
              <a:t>So, why not just say teaching?</a:t>
            </a:r>
          </a:p>
          <a:p>
            <a:pPr marL="171450" indent="-171450">
              <a:buFont typeface="Arial" panose="020B0604020202020204" pitchFamily="34" charset="0"/>
              <a:buChar char="•"/>
            </a:pPr>
            <a:r>
              <a:rPr lang="en-US" dirty="0"/>
              <a:t>The word is actually from the Greek, and in form is found in scripture!</a:t>
            </a:r>
          </a:p>
          <a:p>
            <a:pPr marL="0" indent="0">
              <a:buFont typeface="Arial" panose="020B0604020202020204" pitchFamily="34" charset="0"/>
              <a:buNone/>
            </a:pPr>
            <a:r>
              <a:rPr lang="en-US" b="1" dirty="0"/>
              <a:t>(Galatians 3:27), </a:t>
            </a:r>
            <a:r>
              <a:rPr lang="en-US" i="1" dirty="0"/>
              <a:t>“Therefore the law was our tutor </a:t>
            </a:r>
            <a:r>
              <a:rPr lang="en-US" i="0" dirty="0"/>
              <a:t>(pedagogue) </a:t>
            </a:r>
            <a:r>
              <a:rPr lang="en-US" i="1" dirty="0"/>
              <a:t>to bring us to Christ, that we might be justified by faith.</a:t>
            </a:r>
            <a:r>
              <a:rPr lang="en-US" i="1" baseline="30000" dirty="0"/>
              <a:t> 25</a:t>
            </a:r>
            <a:r>
              <a:rPr lang="en-US" i="1" dirty="0"/>
              <a:t> But after faith has come, we are no longer under a tutor </a:t>
            </a:r>
            <a:r>
              <a:rPr lang="en-US" i="0" dirty="0"/>
              <a:t>(pedagogue)</a:t>
            </a:r>
            <a:r>
              <a:rPr lang="en-US" i="1" dirty="0"/>
              <a:t>”</a:t>
            </a:r>
          </a:p>
          <a:p>
            <a:pPr marL="628650" lvl="1" indent="-171450">
              <a:buFont typeface="Arial" panose="020B0604020202020204" pitchFamily="34" charset="0"/>
              <a:buChar char="•"/>
            </a:pPr>
            <a:r>
              <a:rPr lang="en-US" dirty="0"/>
              <a:t>From Greek </a:t>
            </a:r>
            <a:r>
              <a:rPr lang="en-US" dirty="0" err="1"/>
              <a:t>pais</a:t>
            </a:r>
            <a:r>
              <a:rPr lang="en-US" dirty="0"/>
              <a:t> (a boy) and ago (to lead)  Hence, to lead or to teach a boy.</a:t>
            </a:r>
          </a:p>
          <a:p>
            <a:pPr marL="171450" lvl="0" indent="-171450">
              <a:buFont typeface="Arial" panose="020B0604020202020204" pitchFamily="34" charset="0"/>
              <a:buChar char="•"/>
            </a:pPr>
            <a:r>
              <a:rPr lang="en-US" dirty="0"/>
              <a:t>Plus, it is more memorable, so maybe again will help this lesson to stick in your minds.</a:t>
            </a:r>
          </a:p>
          <a:p>
            <a:endParaRPr lang="en-US" dirty="0"/>
          </a:p>
          <a:p>
            <a:r>
              <a:rPr lang="en-US" b="1" dirty="0"/>
              <a:t>Our question for today</a:t>
            </a:r>
          </a:p>
          <a:p>
            <a:pPr marL="171450" indent="-171450">
              <a:buFont typeface="Arial" panose="020B0604020202020204" pitchFamily="34" charset="0"/>
              <a:buChar char="•"/>
            </a:pPr>
            <a:r>
              <a:rPr lang="en-US" dirty="0"/>
              <a:t>Is correction (a term we will define from scripture) the legitimate and effective tool in teaching that we affirm it is?</a:t>
            </a:r>
          </a:p>
          <a:p>
            <a:pPr marL="171450" indent="-171450">
              <a:buFont typeface="Arial" panose="020B0604020202020204" pitchFamily="34" charset="0"/>
              <a:buChar char="•"/>
            </a:pPr>
            <a:r>
              <a:rPr lang="en-US" dirty="0"/>
              <a:t>Let’s see if we can answer that question by making our appeal from God’s word.</a:t>
            </a:r>
          </a:p>
        </p:txBody>
      </p:sp>
      <p:sp>
        <p:nvSpPr>
          <p:cNvPr id="4" name="Slide Number Placeholder 3"/>
          <p:cNvSpPr>
            <a:spLocks noGrp="1"/>
          </p:cNvSpPr>
          <p:nvPr>
            <p:ph type="sldNum" sz="quarter" idx="5"/>
          </p:nvPr>
        </p:nvSpPr>
        <p:spPr/>
        <p:txBody>
          <a:bodyPr/>
          <a:lstStyle/>
          <a:p>
            <a:fld id="{F6D04978-D1A6-4523-AD7D-87268A26A02B}" type="slidenum">
              <a:rPr lang="en-US" smtClean="0"/>
              <a:t>1</a:t>
            </a:fld>
            <a:endParaRPr lang="en-US"/>
          </a:p>
        </p:txBody>
      </p:sp>
    </p:spTree>
    <p:extLst>
      <p:ext uri="{BB962C8B-B14F-4D97-AF65-F5344CB8AC3E}">
        <p14:creationId xmlns:p14="http://schemas.microsoft.com/office/powerpoint/2010/main" val="103330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let’s define what we intend in using the word Correction:</a:t>
            </a:r>
          </a:p>
          <a:p>
            <a:pPr marL="628650" lvl="1" indent="-171450">
              <a:buFont typeface="Arial" panose="020B0604020202020204" pitchFamily="34" charset="0"/>
              <a:buChar char="•"/>
            </a:pPr>
            <a:r>
              <a:rPr lang="en-US" dirty="0"/>
              <a:t>The ISBE states in its entry on the term: “The idea of chastisement was very closely connected in the Hebrew mind with that of pedagogy”</a:t>
            </a:r>
          </a:p>
          <a:p>
            <a:pPr marL="628650" lvl="1" indent="-171450">
              <a:buFont typeface="Arial" panose="020B0604020202020204" pitchFamily="34" charset="0"/>
              <a:buChar char="•"/>
            </a:pPr>
            <a:r>
              <a:rPr lang="en-US" dirty="0"/>
              <a:t>Of course, the reason this is so is because their law (the Old Covenant) makes it clear that God couples chastisement with learning.</a:t>
            </a:r>
          </a:p>
          <a:p>
            <a:pPr marL="628650" lvl="1" indent="-171450">
              <a:buFont typeface="Arial" panose="020B0604020202020204" pitchFamily="34" charset="0"/>
              <a:buChar char="•"/>
            </a:pPr>
            <a:r>
              <a:rPr lang="en-US" dirty="0"/>
              <a:t>A good example of this – Nathan’s conversation with David in </a:t>
            </a:r>
            <a:r>
              <a:rPr lang="en-US" b="1" i="0" dirty="0"/>
              <a:t>2 Samuel 12 </a:t>
            </a:r>
            <a:r>
              <a:rPr lang="en-US" dirty="0"/>
              <a:t>(Sin – Uriah/Bathsheba)</a:t>
            </a:r>
          </a:p>
          <a:p>
            <a:pPr marL="1085850" lvl="2" indent="-171450">
              <a:buFont typeface="Arial" panose="020B0604020202020204" pitchFamily="34" charset="0"/>
              <a:buChar char="•"/>
            </a:pPr>
            <a:r>
              <a:rPr lang="en-US" dirty="0"/>
              <a:t>Nathan accused him of sinning and doing </a:t>
            </a:r>
            <a:r>
              <a:rPr lang="en-US" i="1" dirty="0"/>
              <a:t>“evil in His sight” </a:t>
            </a:r>
            <a:r>
              <a:rPr lang="en-US" b="1" dirty="0"/>
              <a:t>(12:9).</a:t>
            </a:r>
          </a:p>
          <a:p>
            <a:pPr marL="1085850" lvl="2" indent="-171450">
              <a:buFont typeface="Arial" panose="020B0604020202020204" pitchFamily="34" charset="0"/>
              <a:buChar char="•"/>
            </a:pPr>
            <a:r>
              <a:rPr lang="en-US" dirty="0"/>
              <a:t>David confessed his guilt.  </a:t>
            </a:r>
            <a:r>
              <a:rPr lang="en-US" i="1" dirty="0"/>
              <a:t>“So David said to Nathan, ‘I have sinned against the Lord.’” </a:t>
            </a:r>
            <a:r>
              <a:rPr lang="en-US" b="1" dirty="0"/>
              <a:t>(12:13).</a:t>
            </a:r>
          </a:p>
          <a:p>
            <a:pPr marL="1085850" lvl="2" indent="-171450">
              <a:buFont typeface="Arial" panose="020B0604020202020204" pitchFamily="34" charset="0"/>
              <a:buChar char="•"/>
            </a:pPr>
            <a:r>
              <a:rPr lang="en-US" dirty="0"/>
              <a:t>God forgave Him, but he was chastised for his sin…</a:t>
            </a:r>
          </a:p>
          <a:p>
            <a:pPr marL="0" lvl="0" indent="0">
              <a:buFont typeface="Arial" panose="020B0604020202020204" pitchFamily="34" charset="0"/>
              <a:buNone/>
            </a:pPr>
            <a:r>
              <a:rPr lang="en-US" b="1" dirty="0"/>
              <a:t>(12:10),</a:t>
            </a:r>
            <a:r>
              <a:rPr lang="en-US" b="1" i="1" dirty="0"/>
              <a:t> </a:t>
            </a:r>
            <a:r>
              <a:rPr lang="en-US" i="1" dirty="0"/>
              <a:t>“Now therefore, the sword shall never depart from your house, because you have despised Me, and have taken the wife of Uriah the Hittite to be your wife.”</a:t>
            </a:r>
          </a:p>
          <a:p>
            <a:pPr marL="0" lvl="0" indent="0">
              <a:buFont typeface="Arial" panose="020B0604020202020204" pitchFamily="34" charset="0"/>
              <a:buNone/>
            </a:pPr>
            <a:r>
              <a:rPr lang="en-US" b="1" dirty="0"/>
              <a:t>(12:14), </a:t>
            </a:r>
            <a:r>
              <a:rPr lang="en-US" i="1" dirty="0"/>
              <a:t>“However, because by this deed you have given great occasion to the enemies of the Lord to blaspheme, the child also who is born to you shall surely die.”</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Hebrew Words which are translated Correction</a:t>
            </a:r>
          </a:p>
          <a:p>
            <a:pPr marL="171450" lvl="0" indent="-171450">
              <a:buFont typeface="Arial" panose="020B0604020202020204" pitchFamily="34" charset="0"/>
              <a:buChar char="•"/>
            </a:pPr>
            <a:r>
              <a:rPr lang="en-US" b="1" i="0" dirty="0"/>
              <a:t>musar </a:t>
            </a:r>
            <a:r>
              <a:rPr lang="en-US" b="0" i="0" dirty="0"/>
              <a:t>(as illustrated in Jeremiah 7)</a:t>
            </a:r>
          </a:p>
          <a:p>
            <a:pPr marL="628650" lvl="1" indent="-171450">
              <a:buFont typeface="Arial" panose="020B0604020202020204" pitchFamily="34" charset="0"/>
              <a:buChar char="•"/>
            </a:pPr>
            <a:r>
              <a:rPr lang="en-US" b="0" i="0" dirty="0"/>
              <a:t>God called upon Judah to repent of her ungodliness</a:t>
            </a:r>
          </a:p>
          <a:p>
            <a:pPr marL="0" lvl="0" indent="0">
              <a:buFont typeface="Arial" panose="020B0604020202020204" pitchFamily="34" charset="0"/>
              <a:buNone/>
            </a:pPr>
            <a:r>
              <a:rPr lang="en-US" b="1" i="0" dirty="0"/>
              <a:t>(Jeremiah 7:3), </a:t>
            </a:r>
            <a:r>
              <a:rPr lang="en-US" b="0" i="1" dirty="0"/>
              <a:t>“</a:t>
            </a:r>
            <a:r>
              <a:rPr lang="en-US" i="1" dirty="0"/>
              <a:t>Thus says the Lord of hosts, the God of Israel: “Amend your ways and your doings, and I will cause you to dwell in this place.”</a:t>
            </a:r>
          </a:p>
          <a:p>
            <a:pPr marL="628650" lvl="1" indent="-171450">
              <a:buFont typeface="Arial" panose="020B0604020202020204" pitchFamily="34" charset="0"/>
              <a:buChar char="•"/>
            </a:pPr>
            <a:r>
              <a:rPr lang="en-US" b="0" i="0" dirty="0"/>
              <a:t>He then called upon them to learn from the mistakes made by Israel and avoid their end</a:t>
            </a:r>
          </a:p>
          <a:p>
            <a:pPr marL="0" lvl="0" indent="0">
              <a:buFont typeface="Arial" panose="020B0604020202020204" pitchFamily="34" charset="0"/>
              <a:buNone/>
            </a:pPr>
            <a:r>
              <a:rPr lang="en-US" b="1" i="0" dirty="0"/>
              <a:t>(Jeremiah 7:15), </a:t>
            </a:r>
            <a:r>
              <a:rPr lang="en-US" b="0" i="1" dirty="0"/>
              <a:t>“</a:t>
            </a:r>
            <a:r>
              <a:rPr lang="en-US" i="1" dirty="0"/>
              <a:t>And I will cast you out of My sight, as I have cast out all your brethren—the whole posterity of Ephraim.”</a:t>
            </a:r>
          </a:p>
          <a:p>
            <a:pPr marL="628650" lvl="1" indent="-171450">
              <a:buFont typeface="Arial" panose="020B0604020202020204" pitchFamily="34" charset="0"/>
              <a:buChar char="•"/>
            </a:pPr>
            <a:r>
              <a:rPr lang="en-US" b="0" i="0" dirty="0"/>
              <a:t>When God chastised Israel, they did not heed His correction.  They “stiffened their neck.”  If Judah did the same…</a:t>
            </a:r>
          </a:p>
          <a:p>
            <a:pPr marL="0" lvl="0" indent="0">
              <a:buFont typeface="Arial" panose="020B0604020202020204" pitchFamily="34" charset="0"/>
              <a:buNone/>
            </a:pPr>
            <a:r>
              <a:rPr lang="en-US" b="1" i="0" dirty="0"/>
              <a:t>(Jeremiah 7:28), </a:t>
            </a:r>
            <a:r>
              <a:rPr lang="en-US" b="0" i="1" dirty="0"/>
              <a:t>“</a:t>
            </a:r>
            <a:r>
              <a:rPr lang="en-US" i="1" dirty="0"/>
              <a:t>So you shall say to them, ‘This is a nation that does not obey the voice of the Lord their God nor receive </a:t>
            </a:r>
            <a:r>
              <a:rPr lang="en-US" i="1" u="sng" dirty="0"/>
              <a:t>correction</a:t>
            </a:r>
            <a:r>
              <a:rPr lang="en-US" i="1" dirty="0"/>
              <a:t>. Truth has perished and has been cut off from their mouth.’”</a:t>
            </a:r>
          </a:p>
          <a:p>
            <a:pPr marL="628650" lvl="1" indent="-171450">
              <a:buFont typeface="Arial" panose="020B0604020202020204" pitchFamily="34" charset="0"/>
              <a:buChar char="•"/>
            </a:pPr>
            <a:r>
              <a:rPr lang="en-US" b="1" i="0" dirty="0"/>
              <a:t>musar</a:t>
            </a:r>
            <a:r>
              <a:rPr lang="en-US" b="0" i="0" dirty="0"/>
              <a:t> - properly </a:t>
            </a:r>
            <a:r>
              <a:rPr lang="en-US" b="0" i="0" u="sng" dirty="0"/>
              <a:t>chastisement</a:t>
            </a:r>
            <a:r>
              <a:rPr lang="en-US" b="0" i="0" dirty="0"/>
              <a:t>; figuratively </a:t>
            </a:r>
            <a:r>
              <a:rPr lang="en-US" b="0" i="0" u="sng" dirty="0"/>
              <a:t>reproof</a:t>
            </a:r>
            <a:r>
              <a:rPr lang="en-US" b="0" i="0" dirty="0"/>
              <a:t>, </a:t>
            </a:r>
            <a:r>
              <a:rPr lang="en-US" b="0" i="0" u="sng" dirty="0"/>
              <a:t>warning</a:t>
            </a:r>
            <a:r>
              <a:rPr lang="en-US" b="0" i="0" dirty="0"/>
              <a:t> or </a:t>
            </a:r>
            <a:r>
              <a:rPr lang="en-US" b="0" i="0" u="sng" dirty="0"/>
              <a:t>instruction</a:t>
            </a:r>
            <a:r>
              <a:rPr lang="en-US" b="0" i="0" dirty="0"/>
              <a:t>; also restraint: - bond, chastening ([-eth]), chastisement, check, </a:t>
            </a:r>
            <a:r>
              <a:rPr lang="en-US" b="0" i="0" u="sng" dirty="0"/>
              <a:t>correction</a:t>
            </a:r>
            <a:r>
              <a:rPr lang="en-US" b="0" i="0" dirty="0"/>
              <a:t>, </a:t>
            </a:r>
            <a:r>
              <a:rPr lang="en-US" b="0" i="0" u="sng" dirty="0"/>
              <a:t>discipline</a:t>
            </a:r>
            <a:r>
              <a:rPr lang="en-US" b="0" i="0" dirty="0"/>
              <a:t>, doctrine, instruction, rebuke.</a:t>
            </a:r>
          </a:p>
          <a:p>
            <a:pPr marL="171450" lvl="0" indent="-171450">
              <a:buFont typeface="Arial" panose="020B0604020202020204" pitchFamily="34" charset="0"/>
              <a:buChar char="•"/>
            </a:pPr>
            <a:r>
              <a:rPr lang="en-US" b="1" i="0" dirty="0" err="1"/>
              <a:t>Shebhet</a:t>
            </a:r>
            <a:r>
              <a:rPr lang="en-US" b="0" i="0" dirty="0"/>
              <a:t> – Job 21:9 refers to the </a:t>
            </a:r>
            <a:r>
              <a:rPr lang="en-US" b="0" i="1" dirty="0"/>
              <a:t>“</a:t>
            </a:r>
            <a:r>
              <a:rPr lang="en-US" b="0" i="1" u="sng" dirty="0"/>
              <a:t>rod</a:t>
            </a:r>
            <a:r>
              <a:rPr lang="en-US" b="0" i="1" dirty="0"/>
              <a:t> of God”</a:t>
            </a:r>
          </a:p>
          <a:p>
            <a:pPr marL="171450" lvl="0" indent="-171450">
              <a:buFont typeface="Arial" panose="020B0604020202020204" pitchFamily="34" charset="0"/>
              <a:buChar char="•"/>
            </a:pPr>
            <a:r>
              <a:rPr lang="en-US" b="1" i="0" dirty="0"/>
              <a:t>(Job 37:13), [Referring to God’s providential power seen in nature.  Specifically, Weather], </a:t>
            </a:r>
            <a:r>
              <a:rPr lang="en-US" b="0" i="1" dirty="0"/>
              <a:t>“</a:t>
            </a:r>
            <a:r>
              <a:rPr lang="en-US" i="1" dirty="0"/>
              <a:t>He causes it to come, whether for </a:t>
            </a:r>
            <a:r>
              <a:rPr lang="en-US" i="1" u="sng" dirty="0"/>
              <a:t>correction</a:t>
            </a:r>
            <a:r>
              <a:rPr lang="en-US" i="1" dirty="0"/>
              <a:t>, or for His land, or for mercy.”</a:t>
            </a:r>
          </a:p>
          <a:p>
            <a:pPr marL="628650" lvl="1" indent="-171450">
              <a:buFont typeface="Arial" panose="020B0604020202020204" pitchFamily="34" charset="0"/>
              <a:buChar char="•"/>
            </a:pPr>
            <a:r>
              <a:rPr lang="en-US" b="1" i="0" dirty="0" err="1"/>
              <a:t>shebhet</a:t>
            </a:r>
            <a:r>
              <a:rPr lang="en-US" b="0" i="0" dirty="0"/>
              <a:t> - Literally, - refers to a stick (Hence rod).  In our context, used for instruction/correction/chastisement</a:t>
            </a:r>
          </a:p>
          <a:p>
            <a:endParaRPr lang="en-US" b="0" dirty="0"/>
          </a:p>
          <a:p>
            <a:r>
              <a:rPr lang="en-US" b="1" dirty="0"/>
              <a:t>Greek word translated Correction</a:t>
            </a:r>
          </a:p>
          <a:p>
            <a:pPr marL="171450" indent="-171450">
              <a:buFont typeface="Arial" panose="020B0604020202020204" pitchFamily="34" charset="0"/>
              <a:buChar char="•"/>
            </a:pPr>
            <a:r>
              <a:rPr lang="en-US" b="1" dirty="0" err="1"/>
              <a:t>epanorthosis</a:t>
            </a:r>
            <a:endParaRPr lang="en-US" b="1" dirty="0"/>
          </a:p>
          <a:p>
            <a:pPr marL="0" indent="0">
              <a:buFont typeface="Arial" panose="020B0604020202020204" pitchFamily="34" charset="0"/>
              <a:buNone/>
            </a:pPr>
            <a:r>
              <a:rPr lang="en-US" b="1" dirty="0"/>
              <a:t>(2 Timothy 3:16-17), “</a:t>
            </a:r>
            <a:r>
              <a:rPr lang="en-US" dirty="0"/>
              <a:t>All Scripture is given by inspiration of God, and is profitable for doctrine, for reproof, for </a:t>
            </a:r>
            <a:r>
              <a:rPr lang="en-US" u="sng" dirty="0"/>
              <a:t>correction</a:t>
            </a:r>
            <a:r>
              <a:rPr lang="en-US" dirty="0"/>
              <a:t>, for instruction in righteousness,</a:t>
            </a:r>
            <a:r>
              <a:rPr lang="en-US" baseline="30000" dirty="0"/>
              <a:t> 17</a:t>
            </a:r>
            <a:r>
              <a:rPr lang="en-US" dirty="0"/>
              <a:t> that the man of God may be complete, thoroughly equipped for every good work.”</a:t>
            </a:r>
            <a:endParaRPr lang="en-US" b="1" dirty="0"/>
          </a:p>
          <a:p>
            <a:pPr marL="628650" lvl="1" indent="-171450">
              <a:buFont typeface="Arial" panose="020B0604020202020204" pitchFamily="34" charset="0"/>
              <a:buChar char="•"/>
            </a:pPr>
            <a:r>
              <a:rPr lang="en-US" dirty="0"/>
              <a:t>Note the inverse here. Correction (in the sense of chastisement) can be helpful in teaching.  Here, God’s word (the instrument of teaching) can be used to bring correction!</a:t>
            </a:r>
          </a:p>
          <a:p>
            <a:pPr marL="628650" lvl="1" indent="-171450">
              <a:buFont typeface="Arial" panose="020B0604020202020204" pitchFamily="34" charset="0"/>
              <a:buChar char="•"/>
            </a:pPr>
            <a:r>
              <a:rPr lang="en-US" b="1" dirty="0" err="1"/>
              <a:t>epanorthosis</a:t>
            </a:r>
            <a:r>
              <a:rPr lang="en-US" b="1" dirty="0"/>
              <a:t> </a:t>
            </a:r>
            <a:r>
              <a:rPr lang="en-US" dirty="0"/>
              <a:t>- </a:t>
            </a:r>
            <a:r>
              <a:rPr lang="en-US" b="0" dirty="0"/>
              <a:t>1) restoration to an upright or right state; 2) correction, improvement of life or character</a:t>
            </a:r>
          </a:p>
          <a:p>
            <a:pPr marL="171450" lvl="0" indent="-171450">
              <a:buFont typeface="Arial" panose="020B0604020202020204" pitchFamily="34" charset="0"/>
              <a:buChar char="•"/>
            </a:pPr>
            <a:r>
              <a:rPr lang="en-US" dirty="0"/>
              <a:t>Our emphasis in this lesson is the former.  That scripture indicates correction, chastisement, discipline can be helpful in teaching and reforming us.</a:t>
            </a:r>
          </a:p>
          <a:p>
            <a:pPr marL="171450" lvl="0" indent="-171450">
              <a:buFont typeface="Arial" panose="020B0604020202020204" pitchFamily="34" charset="0"/>
              <a:buChar char="•"/>
            </a:pPr>
            <a:r>
              <a:rPr lang="en-US" b="1" dirty="0"/>
              <a:t>This is why the ISBE says, </a:t>
            </a:r>
            <a:r>
              <a:rPr lang="en-US" b="1" u="sng" dirty="0"/>
              <a:t>“The difference between correction, discipline and instruction was not </a:t>
            </a:r>
            <a:r>
              <a:rPr lang="en-US" b="1" u="sng" dirty="0" err="1"/>
              <a:t>clarly</a:t>
            </a:r>
            <a:r>
              <a:rPr lang="en-US" b="1" u="sng" dirty="0"/>
              <a:t> drawn in the Hebrew mind</a:t>
            </a:r>
            <a:r>
              <a:rPr lang="en-US" b="1" u="none" dirty="0"/>
              <a:t>.”</a:t>
            </a:r>
          </a:p>
          <a:p>
            <a:pPr marL="628650" lvl="1" indent="-171450">
              <a:buFont typeface="Arial" panose="020B0604020202020204" pitchFamily="34" charset="0"/>
              <a:buChar char="•"/>
            </a:pPr>
            <a:r>
              <a:rPr lang="en-US" dirty="0"/>
              <a:t>This is so because God utilizes correction to establish truths in the hearts of man, and to reform their lives.</a:t>
            </a:r>
          </a:p>
        </p:txBody>
      </p:sp>
      <p:sp>
        <p:nvSpPr>
          <p:cNvPr id="4" name="Slide Number Placeholder 3"/>
          <p:cNvSpPr>
            <a:spLocks noGrp="1"/>
          </p:cNvSpPr>
          <p:nvPr>
            <p:ph type="sldNum" sz="quarter" idx="5"/>
          </p:nvPr>
        </p:nvSpPr>
        <p:spPr/>
        <p:txBody>
          <a:bodyPr/>
          <a:lstStyle/>
          <a:p>
            <a:fld id="{F6D04978-D1A6-4523-AD7D-87268A26A02B}" type="slidenum">
              <a:rPr lang="en-US" smtClean="0"/>
              <a:t>2</a:t>
            </a:fld>
            <a:endParaRPr lang="en-US"/>
          </a:p>
        </p:txBody>
      </p:sp>
    </p:spTree>
    <p:extLst>
      <p:ext uri="{BB962C8B-B14F-4D97-AF65-F5344CB8AC3E}">
        <p14:creationId xmlns:p14="http://schemas.microsoft.com/office/powerpoint/2010/main" val="217939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God chastises for the correction and instruction of his people (Both Israel and Us)</a:t>
            </a:r>
          </a:p>
          <a:p>
            <a:pPr marL="628650" lvl="1" indent="-171450">
              <a:buFont typeface="Arial" panose="020B0604020202020204" pitchFamily="34" charset="0"/>
              <a:buChar char="•"/>
            </a:pPr>
            <a:r>
              <a:rPr lang="en-US" b="0" dirty="0"/>
              <a:t>Consider the example of Israel, (Moses’ instruction as he reviewed with the people the 10 commandments).</a:t>
            </a:r>
          </a:p>
          <a:p>
            <a:pPr marL="0" lvl="0" indent="0">
              <a:buFont typeface="Arial" panose="020B0604020202020204" pitchFamily="34" charset="0"/>
              <a:buNone/>
            </a:pPr>
            <a:r>
              <a:rPr lang="en-US" b="1" dirty="0"/>
              <a:t>(Deuteronomy 8:1-5), </a:t>
            </a:r>
            <a:r>
              <a:rPr lang="en-US" i="1" dirty="0"/>
              <a:t>“Every commandment which I command you today you must be careful to observe, that you may live and multiply, and go in and possess the land of which the Lord swore to your fathers.</a:t>
            </a:r>
            <a:r>
              <a:rPr lang="en-US" i="1" baseline="30000" dirty="0"/>
              <a:t> 2</a:t>
            </a:r>
            <a:r>
              <a:rPr lang="en-US" i="1" dirty="0"/>
              <a:t> And you shall remember that the Lord your God led you all the way these forty years in the wilderness, to humble you and test you, to know what was in your heart, whether you would keep His commandments or not.</a:t>
            </a:r>
            <a:r>
              <a:rPr lang="en-US" i="1" baseline="30000" dirty="0"/>
              <a:t> 3</a:t>
            </a:r>
            <a:r>
              <a:rPr lang="en-US" i="1" dirty="0"/>
              <a:t> So He humbled you, allowed you to hunger, and fed you with manna which you did not know nor did your fathers know, that He might make you know that man shall not live by bread alone; but man lives by every word that proceeds from the mouth of the Lord.</a:t>
            </a:r>
            <a:r>
              <a:rPr lang="en-US" i="1" baseline="30000" dirty="0"/>
              <a:t> 4</a:t>
            </a:r>
            <a:r>
              <a:rPr lang="en-US" i="1" dirty="0"/>
              <a:t> Your garments did not wear out on you, nor did your foot swell these forty years.</a:t>
            </a:r>
            <a:r>
              <a:rPr lang="en-US" i="1" baseline="30000" dirty="0"/>
              <a:t> 5</a:t>
            </a:r>
            <a:r>
              <a:rPr lang="en-US" i="1" dirty="0"/>
              <a:t> </a:t>
            </a:r>
            <a:r>
              <a:rPr lang="en-US" b="1" i="1" dirty="0"/>
              <a:t>You should know in your heart that as a man chastens his son, so the Lord your God chastens you.</a:t>
            </a:r>
            <a:r>
              <a:rPr lang="en-US" i="1" dirty="0"/>
              <a:t>”</a:t>
            </a:r>
            <a:endParaRPr lang="en-US" b="1" i="1" dirty="0"/>
          </a:p>
          <a:p>
            <a:pPr marL="1085850" lvl="2" indent="-171450">
              <a:buFont typeface="Arial" panose="020B0604020202020204" pitchFamily="34" charset="0"/>
              <a:buChar char="•"/>
            </a:pPr>
            <a:r>
              <a:rPr lang="en-US" dirty="0"/>
              <a:t>It shows his love for man</a:t>
            </a:r>
          </a:p>
          <a:p>
            <a:pPr marL="0" lvl="0" indent="0">
              <a:buFont typeface="Arial" panose="020B0604020202020204" pitchFamily="34" charset="0"/>
              <a:buNone/>
            </a:pPr>
            <a:r>
              <a:rPr lang="en-US" b="1" dirty="0"/>
              <a:t>(Proverbs 3:11-12), </a:t>
            </a:r>
            <a:r>
              <a:rPr lang="en-US" i="1" dirty="0"/>
              <a:t>“My son, do not despise the chastening of the Lord, nor detest His correction; </a:t>
            </a:r>
            <a:r>
              <a:rPr lang="en-US" i="1" baseline="30000" dirty="0"/>
              <a:t>12</a:t>
            </a:r>
            <a:r>
              <a:rPr lang="en-US" i="1" dirty="0"/>
              <a:t> </a:t>
            </a:r>
            <a:r>
              <a:rPr lang="en-US" b="1" i="1" dirty="0"/>
              <a:t>For whom the Lord loves He corrects</a:t>
            </a:r>
            <a:r>
              <a:rPr lang="en-US" i="1" dirty="0"/>
              <a:t>, just as a father the son in whom he delights.”</a:t>
            </a:r>
          </a:p>
          <a:p>
            <a:pPr marL="1085850" lvl="2" indent="-171450">
              <a:buFont typeface="Arial" panose="020B0604020202020204" pitchFamily="34" charset="0"/>
              <a:buChar char="•"/>
            </a:pPr>
            <a:r>
              <a:rPr lang="en-US" i="0" dirty="0"/>
              <a:t>The chastening of God continues under Christ’s covenant as well!  Because God’s love for man remains.</a:t>
            </a:r>
          </a:p>
          <a:p>
            <a:pPr marL="0" indent="0">
              <a:buFont typeface="Arial" panose="020B0604020202020204" pitchFamily="34" charset="0"/>
              <a:buNone/>
            </a:pPr>
            <a:r>
              <a:rPr lang="en-US" b="1" dirty="0"/>
              <a:t>(Hebrews 5:5-11), </a:t>
            </a:r>
            <a:r>
              <a:rPr lang="en-US" b="0" i="1" dirty="0"/>
              <a:t>“</a:t>
            </a:r>
            <a:r>
              <a:rPr lang="en-US" i="1" dirty="0"/>
              <a:t>So also Christ did not glorify Himself to become High Priest, but it was He who said to Him:</a:t>
            </a:r>
            <a:br>
              <a:rPr lang="en-US" i="1" dirty="0"/>
            </a:br>
            <a:r>
              <a:rPr lang="en-US" i="1" dirty="0"/>
              <a:t>“You are My Son, Today I have begotten You.” </a:t>
            </a:r>
            <a:r>
              <a:rPr lang="en-US" i="1" baseline="30000" dirty="0"/>
              <a:t>6</a:t>
            </a:r>
            <a:r>
              <a:rPr lang="en-US" i="1" dirty="0"/>
              <a:t> As He also says in another place: “You are a priest forever according to the order of Melchizedek”; </a:t>
            </a:r>
            <a:r>
              <a:rPr lang="en-US" i="1" baseline="30000" dirty="0"/>
              <a:t>7</a:t>
            </a:r>
            <a:r>
              <a:rPr lang="en-US" i="1" dirty="0"/>
              <a:t> who, in the days of His flesh, when He had offered up prayers and supplications, with vehement cries and tears to Him who was able to save Him from death, and was heard because of His godly fear,</a:t>
            </a:r>
            <a:r>
              <a:rPr lang="en-US" i="1" baseline="30000" dirty="0"/>
              <a:t> 8</a:t>
            </a:r>
            <a:r>
              <a:rPr lang="en-US" i="1" dirty="0"/>
              <a:t> though He was a Son, yet </a:t>
            </a:r>
            <a:r>
              <a:rPr lang="en-US" b="1" i="1" dirty="0"/>
              <a:t>He learned obedience by the things which He suffered</a:t>
            </a:r>
            <a:r>
              <a:rPr lang="en-US" i="1" dirty="0"/>
              <a:t>.</a:t>
            </a:r>
            <a:r>
              <a:rPr lang="en-US" i="1" baseline="30000" dirty="0"/>
              <a:t> 9</a:t>
            </a:r>
            <a:r>
              <a:rPr lang="en-US" i="1" dirty="0"/>
              <a:t> And having been perfected, He became the author of eternal salvation to all who obey Him,</a:t>
            </a:r>
            <a:r>
              <a:rPr lang="en-US" i="1" baseline="30000" dirty="0"/>
              <a:t> 10</a:t>
            </a:r>
            <a:r>
              <a:rPr lang="en-US" i="1" dirty="0"/>
              <a:t> called by God as High Priest “according to the order of Melchizedek,”</a:t>
            </a:r>
            <a:r>
              <a:rPr lang="en-US" i="1" baseline="30000" dirty="0"/>
              <a:t> 11</a:t>
            </a:r>
            <a:r>
              <a:rPr lang="en-US" i="1" dirty="0"/>
              <a:t> of whom we have much to say, and hard to explain, since </a:t>
            </a:r>
            <a:r>
              <a:rPr lang="en-US" b="1" i="1" dirty="0"/>
              <a:t>you have become dull of hearing</a:t>
            </a:r>
            <a:r>
              <a:rPr lang="en-US" i="1" dirty="0"/>
              <a:t>.”</a:t>
            </a:r>
          </a:p>
          <a:p>
            <a:pPr marL="628650" lvl="1" indent="-171450">
              <a:buFont typeface="Arial" panose="020B0604020202020204" pitchFamily="34" charset="0"/>
              <a:buChar char="•"/>
            </a:pPr>
            <a:r>
              <a:rPr lang="en-US" b="1" i="0" dirty="0"/>
              <a:t>One important note: If we correct ourselves, there is no need for God’s chastisement!</a:t>
            </a:r>
          </a:p>
          <a:p>
            <a:pPr marL="0" indent="0">
              <a:buFont typeface="Arial" panose="020B0604020202020204" pitchFamily="34" charset="0"/>
              <a:buNone/>
            </a:pPr>
            <a:r>
              <a:rPr lang="en-US" b="1" dirty="0"/>
              <a:t>1 Corinthians 11:31-32), [Regarding eating the L.S. in a worthy manner], </a:t>
            </a:r>
            <a:r>
              <a:rPr lang="en-US" b="0" i="1" dirty="0"/>
              <a:t>“For if we would judge ourselves, we would not be judged.</a:t>
            </a:r>
            <a:r>
              <a:rPr lang="en-US" b="0" i="1" baseline="30000" dirty="0"/>
              <a:t> 32</a:t>
            </a:r>
            <a:r>
              <a:rPr lang="en-US" b="0" i="1" dirty="0"/>
              <a:t> But when we are judged, we are chastened by the Lord, </a:t>
            </a:r>
            <a:r>
              <a:rPr lang="en-US" b="1" i="1" dirty="0"/>
              <a:t>that we may not be condemned with the world</a:t>
            </a:r>
            <a:r>
              <a:rPr lang="en-US" b="0" i="1" dirty="0"/>
              <a:t>.”</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[CLICK] Parents are to chastise for correction and instruction of their children (Physical chastisement included)</a:t>
            </a:r>
          </a:p>
          <a:p>
            <a:pPr marL="0" indent="0">
              <a:buFont typeface="Arial" panose="020B0604020202020204" pitchFamily="34" charset="0"/>
              <a:buNone/>
            </a:pPr>
            <a:r>
              <a:rPr lang="en-US" b="1" dirty="0"/>
              <a:t>(Hebrews 12:7-11), </a:t>
            </a:r>
            <a:r>
              <a:rPr lang="en-US" b="0" i="1" dirty="0"/>
              <a:t>“If you endure chastening, God deals with you as with sons; for what son is there whom a father does not chasten?</a:t>
            </a:r>
            <a:r>
              <a:rPr lang="en-US" b="0" i="1" baseline="30000" dirty="0"/>
              <a:t> 8</a:t>
            </a:r>
            <a:r>
              <a:rPr lang="en-US" b="0" i="1" dirty="0"/>
              <a:t> But </a:t>
            </a:r>
            <a:r>
              <a:rPr lang="en-US" b="1" i="1" dirty="0"/>
              <a:t>if you are without chastening, of which all have become partakers, then you are illegitimate and not sons</a:t>
            </a:r>
            <a:r>
              <a:rPr lang="en-US" b="0" i="1" dirty="0"/>
              <a:t>.</a:t>
            </a:r>
            <a:r>
              <a:rPr lang="en-US" b="0" i="1" baseline="30000" dirty="0"/>
              <a:t> 9</a:t>
            </a:r>
            <a:r>
              <a:rPr lang="en-US" b="0" i="1" dirty="0"/>
              <a:t> Furthermore, we have had </a:t>
            </a:r>
            <a:r>
              <a:rPr lang="en-US" b="1" i="1" dirty="0"/>
              <a:t>human fathers </a:t>
            </a:r>
            <a:r>
              <a:rPr lang="en-US" b="0" i="1" dirty="0"/>
              <a:t>who corrected us, and we paid them respect. Shall we not much more readily be in subjection to the Father of spirits and live?</a:t>
            </a:r>
            <a:r>
              <a:rPr lang="en-US" b="0" i="1" baseline="30000" dirty="0"/>
              <a:t> 10</a:t>
            </a:r>
            <a:r>
              <a:rPr lang="en-US" b="0" i="1" dirty="0"/>
              <a:t> For they indeed for a few days </a:t>
            </a:r>
            <a:r>
              <a:rPr lang="en-US" b="1" i="1" dirty="0"/>
              <a:t>chastened us as seemed best to them</a:t>
            </a:r>
            <a:r>
              <a:rPr lang="en-US" b="0" i="1" dirty="0"/>
              <a:t>, but He for our profit, that we may be partakers of His holiness.</a:t>
            </a:r>
            <a:r>
              <a:rPr lang="en-US" b="0" i="1" baseline="30000" dirty="0"/>
              <a:t> 11</a:t>
            </a:r>
            <a:r>
              <a:rPr lang="en-US" b="0" i="1" dirty="0"/>
              <a:t> Now no chastening seems to be joyful for the present, but painful; nevertheless, afterward it yields the peaceable fruit of righteousness to </a:t>
            </a:r>
            <a:r>
              <a:rPr lang="en-US" b="1" i="1" dirty="0"/>
              <a:t>those who have been trained by it</a:t>
            </a:r>
            <a:r>
              <a:rPr lang="en-US" b="0" i="1" dirty="0"/>
              <a:t>.”</a:t>
            </a:r>
          </a:p>
          <a:p>
            <a:pPr marL="628650" lvl="1" indent="-171450">
              <a:buFont typeface="Arial" panose="020B0604020202020204" pitchFamily="34" charset="0"/>
              <a:buChar char="•"/>
            </a:pPr>
            <a:r>
              <a:rPr lang="en-US" dirty="0"/>
              <a:t>BTW, regardless of present views of psychologists and “experts” I know this because…</a:t>
            </a:r>
          </a:p>
          <a:p>
            <a:pPr marL="1085850" lvl="2" indent="-171450">
              <a:buFont typeface="Arial" panose="020B0604020202020204" pitchFamily="34" charset="0"/>
              <a:buChar char="•"/>
            </a:pPr>
            <a:r>
              <a:rPr lang="en-US" dirty="0"/>
              <a:t>Scriptures tell me so</a:t>
            </a:r>
          </a:p>
          <a:p>
            <a:pPr marL="0" lvl="0" indent="0">
              <a:buFont typeface="Arial" panose="020B0604020202020204" pitchFamily="34" charset="0"/>
              <a:buNone/>
            </a:pPr>
            <a:r>
              <a:rPr lang="en-US" b="1" dirty="0"/>
              <a:t>(Proverbs 22:15),</a:t>
            </a:r>
            <a:r>
              <a:rPr lang="en-US" b="1" i="1" dirty="0"/>
              <a:t> </a:t>
            </a:r>
            <a:r>
              <a:rPr lang="en-US" i="1" dirty="0"/>
              <a:t>“Foolishness is bound up in the heart of a child; the rod of correction will drive it far from him.”</a:t>
            </a:r>
          </a:p>
          <a:p>
            <a:pPr marL="0" lvl="0" indent="0">
              <a:buFont typeface="Arial" panose="020B0604020202020204" pitchFamily="34" charset="0"/>
              <a:buNone/>
            </a:pPr>
            <a:r>
              <a:rPr lang="en-US" b="1" i="0" dirty="0"/>
              <a:t>(Proverbs 23:13-14), </a:t>
            </a:r>
            <a:r>
              <a:rPr lang="en-US" i="1" dirty="0"/>
              <a:t>“Do not withhold correction from a child, for if you beat him with a rod, he will not die. </a:t>
            </a:r>
            <a:r>
              <a:rPr lang="en-US" i="1" baseline="30000" dirty="0"/>
              <a:t>14</a:t>
            </a:r>
            <a:r>
              <a:rPr lang="en-US" i="1" dirty="0"/>
              <a:t> You shall beat him with a rod, and deliver his soul from hell.”</a:t>
            </a:r>
          </a:p>
          <a:p>
            <a:pPr marL="1085850" lvl="2" indent="-171450">
              <a:buFont typeface="Arial" panose="020B0604020202020204" pitchFamily="34" charset="0"/>
              <a:buChar char="•"/>
            </a:pPr>
            <a:r>
              <a:rPr lang="en-US" dirty="0"/>
              <a:t>I know it from personal experience, and the testimony of my own children</a:t>
            </a:r>
          </a:p>
          <a:p>
            <a:pPr marL="628650" lvl="1" indent="-171450">
              <a:buFont typeface="Arial" panose="020B0604020202020204" pitchFamily="34" charset="0"/>
              <a:buChar char="•"/>
            </a:pPr>
            <a:r>
              <a:rPr lang="en-US" dirty="0"/>
              <a:t>The goal of punishment</a:t>
            </a:r>
          </a:p>
          <a:p>
            <a:pPr marL="1085850" lvl="2" indent="-171450">
              <a:buFont typeface="Arial" panose="020B0604020202020204" pitchFamily="34" charset="0"/>
              <a:buChar char="•"/>
            </a:pPr>
            <a:r>
              <a:rPr lang="en-US" dirty="0"/>
              <a:t>To bring about a change in behavior (to teach!)</a:t>
            </a:r>
          </a:p>
          <a:p>
            <a:pPr marL="0" lvl="0" indent="0">
              <a:buFont typeface="Arial" panose="020B0604020202020204" pitchFamily="34" charset="0"/>
              <a:buNone/>
            </a:pPr>
            <a:r>
              <a:rPr lang="en-US" b="1" dirty="0"/>
              <a:t>(Proverbs 29:15), </a:t>
            </a:r>
            <a:r>
              <a:rPr lang="en-US" i="1" dirty="0"/>
              <a:t>“The rod and rebuke give wisdom, but a child left to himself brings shame to his mother.”</a:t>
            </a:r>
          </a:p>
          <a:p>
            <a:pPr marL="1085850" lvl="2" indent="-171450">
              <a:buFont typeface="Arial" panose="020B0604020202020204" pitchFamily="34" charset="0"/>
              <a:buChar char="•"/>
            </a:pPr>
            <a:r>
              <a:rPr lang="en-US" i="0" dirty="0"/>
              <a:t>Chastisement brings sorrow (hurt feelings).  This is a good thing when it brings about change!</a:t>
            </a:r>
          </a:p>
          <a:p>
            <a:pPr marL="628650" lvl="1" indent="-171450">
              <a:buFont typeface="Arial" panose="020B0604020202020204" pitchFamily="34" charset="0"/>
              <a:buChar char="•"/>
            </a:pPr>
            <a:r>
              <a:rPr lang="en-US" i="0" dirty="0"/>
              <a:t>BTW, not talking solely of spanking as physical punishment.  There are other tools!</a:t>
            </a:r>
          </a:p>
          <a:p>
            <a:pPr marL="1085850" lvl="2" indent="-171450">
              <a:buFont typeface="Arial" panose="020B0604020202020204" pitchFamily="34" charset="0"/>
              <a:buChar char="•"/>
            </a:pPr>
            <a:r>
              <a:rPr lang="en-US" i="0" dirty="0"/>
              <a:t>Rebuke</a:t>
            </a:r>
          </a:p>
          <a:p>
            <a:pPr marL="1085850" lvl="2" indent="-171450">
              <a:buFont typeface="Arial" panose="020B0604020202020204" pitchFamily="34" charset="0"/>
              <a:buChar char="•"/>
            </a:pPr>
            <a:r>
              <a:rPr lang="en-US" i="0" dirty="0"/>
              <a:t>Confiscation of goods or privileges (take away allowance or game privileges, or phone)</a:t>
            </a:r>
          </a:p>
          <a:p>
            <a:pPr marL="1085850" lvl="2" indent="-171450">
              <a:buFont typeface="Arial" panose="020B0604020202020204" pitchFamily="34" charset="0"/>
              <a:buChar char="•"/>
            </a:pPr>
            <a:r>
              <a:rPr lang="en-US" i="0" dirty="0"/>
              <a:t>Repayment (damage done, pay for broken window, etc.)</a:t>
            </a:r>
          </a:p>
          <a:p>
            <a:pPr marL="1085850" lvl="2" indent="-171450">
              <a:buFont typeface="Arial" panose="020B0604020202020204" pitchFamily="34" charset="0"/>
              <a:buChar char="•"/>
            </a:pPr>
            <a:r>
              <a:rPr lang="en-US" i="0" dirty="0"/>
              <a:t>Shame (expression of disappointment. Requiring public apology, etc.)</a:t>
            </a:r>
          </a:p>
          <a:p>
            <a:pPr marL="1085850" lvl="2" indent="-171450">
              <a:buFont typeface="Arial" panose="020B0604020202020204" pitchFamily="34" charset="0"/>
              <a:buChar char="•"/>
            </a:pPr>
            <a:r>
              <a:rPr lang="en-US" i="0" dirty="0"/>
              <a:t>Imprisonment (time out, grounding)</a:t>
            </a:r>
          </a:p>
          <a:p>
            <a:pPr marL="1085850" lvl="2" indent="-171450">
              <a:buFont typeface="Arial" panose="020B0604020202020204" pitchFamily="34" charset="0"/>
              <a:buChar char="•"/>
            </a:pPr>
            <a:r>
              <a:rPr lang="en-US" i="0" dirty="0"/>
              <a:t>Banishment! (Ex: how would you react to a child who goes off to college, supported by parents, then moves in with girlfriend or boyfriend?  Would it not be appropriate to completely cut off support?</a:t>
            </a:r>
          </a:p>
          <a:p>
            <a:pPr marL="628650" lvl="1" indent="-171450">
              <a:buFont typeface="Arial" panose="020B0604020202020204" pitchFamily="34" charset="0"/>
              <a:buChar char="•"/>
            </a:pPr>
            <a:r>
              <a:rPr lang="en-US" i="0" dirty="0" err="1"/>
              <a:t>Artexerxes</a:t>
            </a:r>
            <a:r>
              <a:rPr lang="en-US" i="0" dirty="0"/>
              <a:t> (King of Persia) understood the nature of these punishments, calling upon the Jews who he allowed back in the promised land to obey their God (his letter to Ezra).</a:t>
            </a:r>
          </a:p>
          <a:p>
            <a:pPr marL="0" lvl="0" indent="0">
              <a:buFont typeface="Arial" panose="020B0604020202020204" pitchFamily="34" charset="0"/>
              <a:buNone/>
            </a:pPr>
            <a:r>
              <a:rPr lang="en-US" b="1" i="0" dirty="0"/>
              <a:t>(Ezra 7:26), </a:t>
            </a:r>
            <a:r>
              <a:rPr lang="en-US" i="1" dirty="0"/>
              <a:t>“Whoever will not observe the law of your God and the law of the king, let judgment be executed speedily on him, whether it be death, or banishment, or confiscation of goods, or imprisonment.”</a:t>
            </a:r>
          </a:p>
          <a:p>
            <a:pPr marL="628650" lvl="1" indent="-171450">
              <a:buFont typeface="Arial" panose="020B0604020202020204" pitchFamily="34" charset="0"/>
              <a:buChar char="•"/>
            </a:pPr>
            <a:r>
              <a:rPr lang="en-US" b="1" dirty="0"/>
              <a:t>Parents, remember that such chastisement should be just, consistent and prompt (Frustration otherwise)</a:t>
            </a:r>
          </a:p>
          <a:p>
            <a:pPr marL="0" lvl="0" indent="0">
              <a:buFont typeface="Arial" panose="020B0604020202020204" pitchFamily="34" charset="0"/>
              <a:buNone/>
            </a:pPr>
            <a:r>
              <a:rPr lang="en-US" b="1" dirty="0"/>
              <a:t>(Ephesians 6:4), </a:t>
            </a:r>
            <a:r>
              <a:rPr lang="en-US" i="1" dirty="0"/>
              <a:t>“And you, fathers, do not provoke your children to wrath, but bring them up in the training and admonition of the Lord.”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[CLICK] Churches are to chastise their members for correction and instruction (discipline)</a:t>
            </a:r>
          </a:p>
          <a:p>
            <a:pPr marL="628650" lvl="1" indent="-171450">
              <a:buFont typeface="Arial" panose="020B0604020202020204" pitchFamily="34" charset="0"/>
              <a:buChar char="•"/>
            </a:pPr>
            <a:r>
              <a:rPr lang="en-US" dirty="0"/>
              <a:t>Admonition (to call attention to “sin” to rebuke mildly) is an important expression of love for your brother or sister</a:t>
            </a:r>
          </a:p>
          <a:p>
            <a:pPr marL="0" lvl="0" indent="0">
              <a:buFont typeface="Arial" panose="020B0604020202020204" pitchFamily="34" charset="0"/>
              <a:buNone/>
            </a:pPr>
            <a:r>
              <a:rPr lang="en-US" b="1" i="0" dirty="0"/>
              <a:t>(Romans 15:14), </a:t>
            </a:r>
            <a:r>
              <a:rPr lang="en-US" i="1" dirty="0"/>
              <a:t>“Now I myself am confident concerning you, my brethren, that you also are full of goodness, filled with all knowledge, able also to admonish one another.”</a:t>
            </a:r>
            <a:endParaRPr lang="en-US" i="0" dirty="0"/>
          </a:p>
          <a:p>
            <a:pPr marL="628650" lvl="1" indent="-171450">
              <a:buFont typeface="Arial" panose="020B0604020202020204" pitchFamily="34" charset="0"/>
              <a:buChar char="•"/>
            </a:pPr>
            <a:r>
              <a:rPr lang="en-US" i="0" dirty="0"/>
              <a:t>Such admonition is a work of the eldership.  When it is done (bringing one to repentance) it is an esteemed work.</a:t>
            </a:r>
            <a:endParaRPr lang="en-US" i="1" dirty="0"/>
          </a:p>
          <a:p>
            <a:pPr marL="0" lvl="0" indent="0">
              <a:buFont typeface="Arial" panose="020B0604020202020204" pitchFamily="34" charset="0"/>
              <a:buNone/>
            </a:pPr>
            <a:r>
              <a:rPr lang="en-US" b="1" i="0" dirty="0"/>
              <a:t>(1 Thessalonians 5:12-13), </a:t>
            </a:r>
            <a:r>
              <a:rPr lang="en-US" i="1" dirty="0"/>
              <a:t>“And we urge you, brethren, to recognize those who labor among you, and are over you in the Lord and admonish you,</a:t>
            </a:r>
            <a:r>
              <a:rPr lang="en-US" i="1" baseline="30000" dirty="0"/>
              <a:t> 13</a:t>
            </a:r>
            <a:r>
              <a:rPr lang="en-US" i="1" dirty="0"/>
              <a:t> and to esteem them very highly in love for their work's sake. Be at peace among yourselves.”</a:t>
            </a:r>
          </a:p>
          <a:p>
            <a:pPr marL="628650" lvl="1" indent="-171450">
              <a:buFont typeface="Arial" panose="020B0604020202020204" pitchFamily="34" charset="0"/>
              <a:buChar char="•"/>
            </a:pPr>
            <a:r>
              <a:rPr lang="en-US" i="0" dirty="0"/>
              <a:t>Bringing attention to sin brings shame to the sinner.  Shame is a good thing!  It leads to repentance!</a:t>
            </a:r>
          </a:p>
          <a:p>
            <a:pPr marL="0" lvl="0" indent="0">
              <a:buFont typeface="Arial" panose="020B0604020202020204" pitchFamily="34" charset="0"/>
              <a:buNone/>
            </a:pPr>
            <a:r>
              <a:rPr lang="en-US" b="1" i="0" dirty="0"/>
              <a:t>(2 Thessalonians 3:13-15), </a:t>
            </a:r>
            <a:r>
              <a:rPr lang="en-US" i="1" dirty="0"/>
              <a:t>“But as for you, brethren, do not grow weary in doing good.</a:t>
            </a:r>
            <a:r>
              <a:rPr lang="en-US" i="1" baseline="30000" dirty="0"/>
              <a:t> 14</a:t>
            </a:r>
            <a:r>
              <a:rPr lang="en-US" i="1" dirty="0"/>
              <a:t> And if anyone does not obey our word in this epistle, note that person and do not keep company with him, that he may be ashamed.</a:t>
            </a:r>
            <a:r>
              <a:rPr lang="en-US" i="1" baseline="30000" dirty="0"/>
              <a:t> 15</a:t>
            </a:r>
            <a:r>
              <a:rPr lang="en-US" i="1" dirty="0"/>
              <a:t> Yet do not count him as an enemy, but admonish him as a brother.”</a:t>
            </a:r>
          </a:p>
          <a:p>
            <a:pPr marL="1085850" lvl="2" indent="-171450">
              <a:buFont typeface="Arial" panose="020B0604020202020204" pitchFamily="34" charset="0"/>
              <a:buChar char="•"/>
            </a:pPr>
            <a:r>
              <a:rPr lang="en-US" i="0" dirty="0"/>
              <a:t>As it did with the Corinthians.</a:t>
            </a:r>
          </a:p>
          <a:p>
            <a:pPr marL="0" lvl="0" indent="0">
              <a:buFont typeface="Arial" panose="020B0604020202020204" pitchFamily="34" charset="0"/>
              <a:buNone/>
            </a:pPr>
            <a:r>
              <a:rPr lang="en-US" b="1" i="0" dirty="0"/>
              <a:t>(2 Corinthians 7:11), </a:t>
            </a:r>
            <a:r>
              <a:rPr lang="en-US" i="1" dirty="0"/>
              <a:t>“For observe this very thing, that you sorrowed in a godly manner: What diligence it produced in you, what clearing of yourselves, what indignation, what fear, what vehement desire, what zeal, what vindication! In all things you proved yourselves to be clear in this matter”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04978-D1A6-4523-AD7D-87268A26A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0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Conclusion</a:t>
            </a:r>
          </a:p>
          <a:p>
            <a:pPr marL="171450" indent="-171450">
              <a:buFont typeface="Arial" panose="020B0604020202020204" pitchFamily="34" charset="0"/>
              <a:buChar char="•"/>
            </a:pPr>
            <a:r>
              <a:rPr lang="en-US" b="1" dirty="0"/>
              <a:t>In our society’s “Americanized” version of Christianity, the idea of making someone feel bad about themselves is deemed by many to be completely unacceptable!</a:t>
            </a:r>
          </a:p>
          <a:p>
            <a:pPr marL="628650" lvl="1" indent="-171450">
              <a:buFont typeface="Arial" panose="020B0604020202020204" pitchFamily="34" charset="0"/>
              <a:buChar char="•"/>
            </a:pPr>
            <a:r>
              <a:rPr lang="en-US" b="0" dirty="0"/>
              <a:t>To Christians in the first century, it was a natural response to sin!</a:t>
            </a:r>
          </a:p>
          <a:p>
            <a:pPr marL="628650" lvl="1" indent="-171450">
              <a:buFont typeface="Arial" panose="020B0604020202020204" pitchFamily="34" charset="0"/>
              <a:buChar char="•"/>
            </a:pPr>
            <a:r>
              <a:rPr lang="en-US" b="0" dirty="0"/>
              <a:t>While not pleasant, it is beneficial and needed for our spiritual welfare!</a:t>
            </a:r>
          </a:p>
          <a:p>
            <a:pPr marL="0" indent="0">
              <a:buFont typeface="Arial" panose="020B0604020202020204" pitchFamily="34" charset="0"/>
              <a:buNone/>
            </a:pPr>
            <a:r>
              <a:rPr lang="en-US" b="1" dirty="0"/>
              <a:t>(Hebrews 12:11), </a:t>
            </a:r>
            <a:r>
              <a:rPr lang="en-US" b="0" i="1" dirty="0"/>
              <a:t>“Now no chastening seems to be joyful for the present, but painful; nevertheless, afterward it yields the peaceable fruit of righteousness to </a:t>
            </a:r>
            <a:r>
              <a:rPr lang="en-US" b="1" i="1" dirty="0"/>
              <a:t>those who have been trained by it</a:t>
            </a:r>
            <a:r>
              <a:rPr lang="en-US" b="0" i="1" dirty="0"/>
              <a:t>.</a:t>
            </a:r>
          </a:p>
          <a:p>
            <a:pPr marL="0" indent="0">
              <a:buFont typeface="Arial" panose="020B0604020202020204" pitchFamily="34" charset="0"/>
              <a:buNone/>
            </a:pPr>
            <a:endParaRPr lang="en-US" b="0" i="1" dirty="0"/>
          </a:p>
          <a:p>
            <a:pPr marL="0" indent="0" algn="ctr">
              <a:buFont typeface="Arial" panose="020B0604020202020204" pitchFamily="34" charset="0"/>
              <a:buNone/>
            </a:pPr>
            <a:r>
              <a:rPr lang="en-US" b="1" i="0" dirty="0"/>
              <a:t>May we all be ready to receive the Lord’s corrections!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04978-D1A6-4523-AD7D-87268A26A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22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0FA6-2A8D-4230-9D9E-942510B23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40022-236C-4368-A27D-8011309C3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7B1FA-EDA6-4BFB-BD53-5439B86FEB4C}"/>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5" name="Footer Placeholder 4">
            <a:extLst>
              <a:ext uri="{FF2B5EF4-FFF2-40B4-BE49-F238E27FC236}">
                <a16:creationId xmlns:a16="http://schemas.microsoft.com/office/drawing/2014/main" id="{AC72F4B9-E108-4D4C-BB90-78016825E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88076-5939-4A6B-837B-773BF33ABF70}"/>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224683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2FA4-25BA-4F1E-A9F1-DB1A67362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04DE1-5C2B-48F7-AD91-B58BD89551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7276B-857E-4525-9FF4-761329E66F3E}"/>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5" name="Footer Placeholder 4">
            <a:extLst>
              <a:ext uri="{FF2B5EF4-FFF2-40B4-BE49-F238E27FC236}">
                <a16:creationId xmlns:a16="http://schemas.microsoft.com/office/drawing/2014/main" id="{A2F0F19A-ADC5-4D48-975D-2654A6B6F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0BECE-2A06-409A-A1FD-918562D843C5}"/>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326077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50FCEC-D1A6-411E-ABE7-2D5439F3C4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0B9E17-B14F-4E0C-B5EA-4D5C6CD7C4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BCC72-A1C3-40EE-8ADD-7E22D5F8AFE8}"/>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5" name="Footer Placeholder 4">
            <a:extLst>
              <a:ext uri="{FF2B5EF4-FFF2-40B4-BE49-F238E27FC236}">
                <a16:creationId xmlns:a16="http://schemas.microsoft.com/office/drawing/2014/main" id="{A6C830DC-9E12-4F45-8BCF-FBB856F58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EC9E6-BACE-405F-AB07-930D5A04AF08}"/>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84912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5759-B793-49AB-8E9A-365E23F22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F0507-DE58-471C-B2E7-9DE2A2B1A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53A10-E1B1-496D-BD13-B6C18CA287E1}"/>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5" name="Footer Placeholder 4">
            <a:extLst>
              <a:ext uri="{FF2B5EF4-FFF2-40B4-BE49-F238E27FC236}">
                <a16:creationId xmlns:a16="http://schemas.microsoft.com/office/drawing/2014/main" id="{7AC173CA-22AB-4E5E-9C98-578E88590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73DC7-631E-486F-90DF-DED6A8D2E17B}"/>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302347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4EC6-6421-4E0F-963E-A1A485062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794E5E-84D3-49F3-A23D-A98D24691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EF5BC8-3A4B-4862-A06E-992383118A5B}"/>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5" name="Footer Placeholder 4">
            <a:extLst>
              <a:ext uri="{FF2B5EF4-FFF2-40B4-BE49-F238E27FC236}">
                <a16:creationId xmlns:a16="http://schemas.microsoft.com/office/drawing/2014/main" id="{E849431E-A9BA-489D-828B-861274797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DF08E-8BF4-4F0C-ADFC-476016112F54}"/>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255086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612A-A55E-45A2-BB68-3E77E9181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DCAC83-0895-4CF2-A01E-71E5A24C12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B116E2-0859-4CF9-87F7-C30BDB0EF4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435FF0-EA14-4D8B-827B-7823B8DB5E51}"/>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6" name="Footer Placeholder 5">
            <a:extLst>
              <a:ext uri="{FF2B5EF4-FFF2-40B4-BE49-F238E27FC236}">
                <a16:creationId xmlns:a16="http://schemas.microsoft.com/office/drawing/2014/main" id="{0C1FD3A2-4DB3-4BCA-B444-C61FA8799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47E34-474E-4373-A479-5F552FA8039D}"/>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324816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D52C-C480-4D0B-83D8-CC02F606CB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645C0-94AA-4691-AD05-4D9A1DA1F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22DCF-70AE-4CBC-AA37-BE3AFCF91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3CBCC-E35A-4B74-B73E-DB1D49766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72F15-EB4D-4FAA-A316-58FA4914C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DEDA44-9367-47D2-BA19-BF406BC8DFB8}"/>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8" name="Footer Placeholder 7">
            <a:extLst>
              <a:ext uri="{FF2B5EF4-FFF2-40B4-BE49-F238E27FC236}">
                <a16:creationId xmlns:a16="http://schemas.microsoft.com/office/drawing/2014/main" id="{89FE84E0-85E5-4377-A895-BC349D2625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27AFA0-FB8E-4B3F-805F-AB38621A5796}"/>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158571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C66C-79CA-433F-93E9-153EAB5615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9253E-1415-4522-B158-F12D14F143D9}"/>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4" name="Footer Placeholder 3">
            <a:extLst>
              <a:ext uri="{FF2B5EF4-FFF2-40B4-BE49-F238E27FC236}">
                <a16:creationId xmlns:a16="http://schemas.microsoft.com/office/drawing/2014/main" id="{CC99FF6F-6A08-4BDB-83DF-F095596255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3D957-0778-4ED0-9819-70B9D6548EA7}"/>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98568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830C5-D4AF-4DA1-A1C3-86A9ECE0714B}"/>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3" name="Footer Placeholder 2">
            <a:extLst>
              <a:ext uri="{FF2B5EF4-FFF2-40B4-BE49-F238E27FC236}">
                <a16:creationId xmlns:a16="http://schemas.microsoft.com/office/drawing/2014/main" id="{24274E01-D0AA-425F-AF87-C3878744ED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44DF0-937C-4E49-9931-0399EE758BD8}"/>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30912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589B-289E-476A-8ADF-C290CE2E0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77C4C-5B6D-4FDE-AE4C-D8D083B36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963C7-5961-4235-BBF7-87E2C453F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59295-72A8-4DE8-8EF0-13328BEF715F}"/>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6" name="Footer Placeholder 5">
            <a:extLst>
              <a:ext uri="{FF2B5EF4-FFF2-40B4-BE49-F238E27FC236}">
                <a16:creationId xmlns:a16="http://schemas.microsoft.com/office/drawing/2014/main" id="{37625817-B0EA-48E7-8E38-08361B2C2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6AF09-CA84-462A-90F3-8C70D0C5DDD8}"/>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327840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7343-DDB6-474F-86C4-780355A44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E1FE59-D9DE-4854-A94F-5F0D2725A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5136F0-D739-4914-A73E-86B8AAFAC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4C77A-DDBF-4731-97A1-03636E272668}"/>
              </a:ext>
            </a:extLst>
          </p:cNvPr>
          <p:cNvSpPr>
            <a:spLocks noGrp="1"/>
          </p:cNvSpPr>
          <p:nvPr>
            <p:ph type="dt" sz="half" idx="10"/>
          </p:nvPr>
        </p:nvSpPr>
        <p:spPr/>
        <p:txBody>
          <a:bodyPr/>
          <a:lstStyle/>
          <a:p>
            <a:fld id="{FF5A6C62-9404-4926-87FD-552A7F230652}" type="datetimeFigureOut">
              <a:rPr lang="en-US" smtClean="0"/>
              <a:t>3/3/2020</a:t>
            </a:fld>
            <a:endParaRPr lang="en-US"/>
          </a:p>
        </p:txBody>
      </p:sp>
      <p:sp>
        <p:nvSpPr>
          <p:cNvPr id="6" name="Footer Placeholder 5">
            <a:extLst>
              <a:ext uri="{FF2B5EF4-FFF2-40B4-BE49-F238E27FC236}">
                <a16:creationId xmlns:a16="http://schemas.microsoft.com/office/drawing/2014/main" id="{CEC1F1EB-35E8-40F1-92A0-9C4B1B469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9C283-A48A-4CFA-88F9-C5F314A44270}"/>
              </a:ext>
            </a:extLst>
          </p:cNvPr>
          <p:cNvSpPr>
            <a:spLocks noGrp="1"/>
          </p:cNvSpPr>
          <p:nvPr>
            <p:ph type="sldNum" sz="quarter" idx="12"/>
          </p:nvPr>
        </p:nvSpPr>
        <p:spPr/>
        <p:txBody>
          <a:bodyPr/>
          <a:lstStyle/>
          <a:p>
            <a:fld id="{0D9BA659-ED17-4988-BC41-A1D8BFEF2C48}" type="slidenum">
              <a:rPr lang="en-US" smtClean="0"/>
              <a:t>‹#›</a:t>
            </a:fld>
            <a:endParaRPr lang="en-US"/>
          </a:p>
        </p:txBody>
      </p:sp>
    </p:spTree>
    <p:extLst>
      <p:ext uri="{BB962C8B-B14F-4D97-AF65-F5344CB8AC3E}">
        <p14:creationId xmlns:p14="http://schemas.microsoft.com/office/powerpoint/2010/main" val="206252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CC2A4-B7F6-48C3-90FB-A8217AD0C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28FCBE-A8AB-4736-92BC-22A954042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37201-0A9C-44C0-8EDE-F73DED576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A6C62-9404-4926-87FD-552A7F230652}" type="datetimeFigureOut">
              <a:rPr lang="en-US" smtClean="0"/>
              <a:t>3/3/2020</a:t>
            </a:fld>
            <a:endParaRPr lang="en-US"/>
          </a:p>
        </p:txBody>
      </p:sp>
      <p:sp>
        <p:nvSpPr>
          <p:cNvPr id="5" name="Footer Placeholder 4">
            <a:extLst>
              <a:ext uri="{FF2B5EF4-FFF2-40B4-BE49-F238E27FC236}">
                <a16:creationId xmlns:a16="http://schemas.microsoft.com/office/drawing/2014/main" id="{D25EF99B-77C6-4C39-A56B-541A49428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5FB7F-28CA-4157-8E5E-A9011D354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BA659-ED17-4988-BC41-A1D8BFEF2C48}" type="slidenum">
              <a:rPr lang="en-US" smtClean="0"/>
              <a:t>‹#›</a:t>
            </a:fld>
            <a:endParaRPr lang="en-US"/>
          </a:p>
        </p:txBody>
      </p:sp>
    </p:spTree>
    <p:extLst>
      <p:ext uri="{BB962C8B-B14F-4D97-AF65-F5344CB8AC3E}">
        <p14:creationId xmlns:p14="http://schemas.microsoft.com/office/powerpoint/2010/main" val="7737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ird sitting on top of a wooden fence&#10;&#10;Description automatically generated">
            <a:extLst>
              <a:ext uri="{FF2B5EF4-FFF2-40B4-BE49-F238E27FC236}">
                <a16:creationId xmlns:a16="http://schemas.microsoft.com/office/drawing/2014/main" id="{C0B0EBCE-3F3B-4644-98FF-9DB5B0D0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640" y="656038"/>
            <a:ext cx="9629193" cy="6209292"/>
          </a:xfrm>
          <a:prstGeom prst="rect">
            <a:avLst/>
          </a:prstGeom>
        </p:spPr>
      </p:pic>
      <p:sp>
        <p:nvSpPr>
          <p:cNvPr id="2" name="Title 1">
            <a:extLst>
              <a:ext uri="{FF2B5EF4-FFF2-40B4-BE49-F238E27FC236}">
                <a16:creationId xmlns:a16="http://schemas.microsoft.com/office/drawing/2014/main" id="{DEFECB76-C3E8-490B-9269-2A44A890B716}"/>
              </a:ext>
            </a:extLst>
          </p:cNvPr>
          <p:cNvSpPr>
            <a:spLocks noGrp="1"/>
          </p:cNvSpPr>
          <p:nvPr>
            <p:ph type="ctrTitle"/>
          </p:nvPr>
        </p:nvSpPr>
        <p:spPr>
          <a:xfrm>
            <a:off x="521109" y="177279"/>
            <a:ext cx="11149781" cy="1114457"/>
          </a:xfrm>
        </p:spPr>
        <p:txBody>
          <a:bodyPr>
            <a:normAutofit/>
          </a:bodyPr>
          <a:lstStyle/>
          <a:p>
            <a:pPr>
              <a:lnSpc>
                <a:spcPct val="80000"/>
              </a:lnSpc>
            </a:pPr>
            <a:r>
              <a:rPr lang="en-US" sz="6600" dirty="0">
                <a:latin typeface="GOOD BRUSH" pitchFamily="2" charset="0"/>
              </a:rPr>
              <a:t>Correction</a:t>
            </a:r>
            <a:r>
              <a:rPr lang="en-US" dirty="0">
                <a:latin typeface="GOOD BRUSH" pitchFamily="2" charset="0"/>
              </a:rPr>
              <a:t> </a:t>
            </a:r>
            <a:r>
              <a:rPr lang="en-US" sz="5400" dirty="0">
                <a:solidFill>
                  <a:srgbClr val="FF0000"/>
                </a:solidFill>
                <a:latin typeface="GOOD BRUSH" pitchFamily="2" charset="0"/>
              </a:rPr>
              <a:t>&amp;</a:t>
            </a:r>
            <a:r>
              <a:rPr lang="en-US" sz="4800" dirty="0">
                <a:solidFill>
                  <a:srgbClr val="FF0000"/>
                </a:solidFill>
                <a:latin typeface="GOOD BRUSH" pitchFamily="2" charset="0"/>
              </a:rPr>
              <a:t>  </a:t>
            </a:r>
            <a:r>
              <a:rPr lang="en-US" sz="6600" dirty="0">
                <a:latin typeface="GOOD BRUSH" pitchFamily="2" charset="0"/>
              </a:rPr>
              <a:t>Pedagogy</a:t>
            </a:r>
          </a:p>
        </p:txBody>
      </p:sp>
      <p:sp>
        <p:nvSpPr>
          <p:cNvPr id="3" name="Subtitle 2">
            <a:extLst>
              <a:ext uri="{FF2B5EF4-FFF2-40B4-BE49-F238E27FC236}">
                <a16:creationId xmlns:a16="http://schemas.microsoft.com/office/drawing/2014/main" id="{D47C6F1D-63B5-4C0F-B308-021BDA311D42}"/>
              </a:ext>
            </a:extLst>
          </p:cNvPr>
          <p:cNvSpPr>
            <a:spLocks noGrp="1"/>
          </p:cNvSpPr>
          <p:nvPr>
            <p:ph type="subTitle" idx="1"/>
          </p:nvPr>
        </p:nvSpPr>
        <p:spPr>
          <a:xfrm>
            <a:off x="3312369" y="4833253"/>
            <a:ext cx="4665306" cy="1934055"/>
          </a:xfrm>
        </p:spPr>
        <p:txBody>
          <a:bodyPr>
            <a:normAutofit/>
          </a:bodyPr>
          <a:lstStyle/>
          <a:p>
            <a:pPr algn="l"/>
            <a:r>
              <a:rPr lang="en-US" sz="4400" b="1" dirty="0"/>
              <a:t>Pedagogy</a:t>
            </a:r>
          </a:p>
          <a:p>
            <a:pPr algn="l"/>
            <a:r>
              <a:rPr lang="en-US" sz="4000" dirty="0"/>
              <a:t>The method and</a:t>
            </a:r>
            <a:br>
              <a:rPr lang="en-US" sz="4000" dirty="0"/>
            </a:br>
            <a:r>
              <a:rPr lang="en-US" sz="4000" dirty="0"/>
              <a:t>practice of teaching</a:t>
            </a:r>
          </a:p>
        </p:txBody>
      </p:sp>
    </p:spTree>
    <p:extLst>
      <p:ext uri="{BB962C8B-B14F-4D97-AF65-F5344CB8AC3E}">
        <p14:creationId xmlns:p14="http://schemas.microsoft.com/office/powerpoint/2010/main" val="16617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saturation sat="0"/>
                    </a14:imgEffect>
                    <a14:imgEffect>
                      <a14:brightnessContrast bright="30000" contrast="-6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B5C4-EFF0-4614-A8C4-8AF11D31EF10}"/>
              </a:ext>
            </a:extLst>
          </p:cNvPr>
          <p:cNvSpPr>
            <a:spLocks noGrp="1"/>
          </p:cNvSpPr>
          <p:nvPr>
            <p:ph type="title"/>
          </p:nvPr>
        </p:nvSpPr>
        <p:spPr>
          <a:xfrm>
            <a:off x="394855" y="157305"/>
            <a:ext cx="11429999" cy="1325563"/>
          </a:xfrm>
        </p:spPr>
        <p:txBody>
          <a:bodyPr>
            <a:noAutofit/>
          </a:bodyPr>
          <a:lstStyle/>
          <a:p>
            <a:pPr algn="ctr"/>
            <a:r>
              <a:rPr lang="en-US" sz="5400" dirty="0">
                <a:latin typeface="GOOD BRUSH" pitchFamily="2" charset="0"/>
              </a:rPr>
              <a:t>Correction – A Biblical Definition</a:t>
            </a:r>
          </a:p>
        </p:txBody>
      </p:sp>
      <p:sp>
        <p:nvSpPr>
          <p:cNvPr id="3" name="Content Placeholder 2">
            <a:extLst>
              <a:ext uri="{FF2B5EF4-FFF2-40B4-BE49-F238E27FC236}">
                <a16:creationId xmlns:a16="http://schemas.microsoft.com/office/drawing/2014/main" id="{D095A750-9B36-404E-A5DD-A0ECC3314D76}"/>
              </a:ext>
            </a:extLst>
          </p:cNvPr>
          <p:cNvSpPr>
            <a:spLocks noGrp="1"/>
          </p:cNvSpPr>
          <p:nvPr>
            <p:ph idx="1"/>
          </p:nvPr>
        </p:nvSpPr>
        <p:spPr>
          <a:xfrm>
            <a:off x="394855" y="1475509"/>
            <a:ext cx="11429999" cy="5029200"/>
          </a:xfrm>
        </p:spPr>
        <p:txBody>
          <a:bodyPr>
            <a:noAutofit/>
          </a:bodyPr>
          <a:lstStyle/>
          <a:p>
            <a:pPr marL="395288" indent="-395288"/>
            <a:r>
              <a:rPr lang="en-US" sz="4200" b="1" dirty="0"/>
              <a:t>“The idea of chastisement was very closely connected in the Hebrew mind with that of pedagogy” (ISBE)</a:t>
            </a:r>
          </a:p>
          <a:p>
            <a:pPr marL="1549400" lvl="1" indent="-395288"/>
            <a:r>
              <a:rPr lang="en-US" sz="4200" b="1" dirty="0"/>
              <a:t>(Hebrew – </a:t>
            </a:r>
            <a:r>
              <a:rPr lang="en-US" sz="4200" b="1" dirty="0" err="1"/>
              <a:t>mūsār</a:t>
            </a:r>
            <a:r>
              <a:rPr lang="en-US" sz="4200" b="1" dirty="0"/>
              <a:t>; </a:t>
            </a:r>
            <a:r>
              <a:rPr lang="en-US" sz="4200" b="1" dirty="0" err="1"/>
              <a:t>shēbhet</a:t>
            </a:r>
            <a:r>
              <a:rPr lang="en-US" sz="4200" b="1" dirty="0"/>
              <a:t>)</a:t>
            </a:r>
          </a:p>
          <a:p>
            <a:pPr marL="1549400" lvl="1" indent="-395288"/>
            <a:r>
              <a:rPr lang="en-US" sz="4200" b="1" dirty="0"/>
              <a:t>(Greek – </a:t>
            </a:r>
            <a:r>
              <a:rPr lang="en-US" sz="4200" b="1" dirty="0" err="1"/>
              <a:t>epanórthōsis</a:t>
            </a:r>
            <a:r>
              <a:rPr lang="en-US" sz="4200" b="1" dirty="0"/>
              <a:t>)</a:t>
            </a:r>
          </a:p>
          <a:p>
            <a:pPr marL="395288" indent="-395288"/>
            <a:r>
              <a:rPr lang="en-US" sz="4200" b="1" dirty="0"/>
              <a:t>“The difference between correction, discipline and instruction was not clearly drawn in the Hebrew mind” (ISBE)</a:t>
            </a:r>
          </a:p>
        </p:txBody>
      </p:sp>
    </p:spTree>
    <p:extLst>
      <p:ext uri="{BB962C8B-B14F-4D97-AF65-F5344CB8AC3E}">
        <p14:creationId xmlns:p14="http://schemas.microsoft.com/office/powerpoint/2010/main" val="21648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saturation sat="0"/>
                    </a14:imgEffect>
                    <a14:imgEffect>
                      <a14:brightnessContrast bright="30000" contrast="-6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B5C4-EFF0-4614-A8C4-8AF11D31EF10}"/>
              </a:ext>
            </a:extLst>
          </p:cNvPr>
          <p:cNvSpPr>
            <a:spLocks noGrp="1"/>
          </p:cNvSpPr>
          <p:nvPr>
            <p:ph type="title"/>
          </p:nvPr>
        </p:nvSpPr>
        <p:spPr>
          <a:xfrm>
            <a:off x="394855" y="353293"/>
            <a:ext cx="11429999" cy="1780308"/>
          </a:xfrm>
        </p:spPr>
        <p:txBody>
          <a:bodyPr anchor="t">
            <a:noAutofit/>
          </a:bodyPr>
          <a:lstStyle/>
          <a:p>
            <a:pPr algn="ctr"/>
            <a:r>
              <a:rPr lang="en-US" sz="6600" dirty="0">
                <a:latin typeface="GOOD BRUSH" pitchFamily="2" charset="0"/>
              </a:rPr>
              <a:t>Correction</a:t>
            </a:r>
            <a:r>
              <a:rPr lang="en-US" sz="5400" dirty="0">
                <a:latin typeface="GOOD BRUSH" pitchFamily="2" charset="0"/>
              </a:rPr>
              <a:t> </a:t>
            </a:r>
            <a:r>
              <a:rPr lang="en-US" sz="5400" dirty="0">
                <a:solidFill>
                  <a:srgbClr val="FF0000"/>
                </a:solidFill>
                <a:latin typeface="GOOD BRUSH" pitchFamily="2" charset="0"/>
              </a:rPr>
              <a:t>&amp;</a:t>
            </a:r>
            <a:r>
              <a:rPr lang="en-US" sz="4000" dirty="0">
                <a:solidFill>
                  <a:srgbClr val="FF0000"/>
                </a:solidFill>
                <a:latin typeface="GOOD BRUSH" pitchFamily="2" charset="0"/>
              </a:rPr>
              <a:t>  </a:t>
            </a:r>
            <a:r>
              <a:rPr lang="en-US" sz="6600" dirty="0">
                <a:latin typeface="GOOD BRUSH" pitchFamily="2" charset="0"/>
              </a:rPr>
              <a:t>Pedagogy</a:t>
            </a:r>
            <a:br>
              <a:rPr lang="en-US" sz="4800" dirty="0">
                <a:latin typeface="GOOD BRUSH" pitchFamily="2" charset="0"/>
              </a:rPr>
            </a:br>
            <a:r>
              <a:rPr lang="en-US" sz="4800" dirty="0">
                <a:effectLst>
                  <a:outerShdw blurRad="38100" dist="38100" dir="2700000" algn="tl">
                    <a:srgbClr val="000000">
                      <a:alpha val="43137"/>
                    </a:srgbClr>
                  </a:outerShdw>
                </a:effectLst>
                <a:latin typeface="GOOD BRUSH" pitchFamily="2" charset="0"/>
              </a:rPr>
              <a:t>                                        </a:t>
            </a:r>
            <a:r>
              <a:rPr lang="en-US" sz="4800" dirty="0">
                <a:solidFill>
                  <a:srgbClr val="FF0000"/>
                </a:solidFill>
                <a:effectLst>
                  <a:outerShdw blurRad="38100" dist="38100" dir="2700000" algn="tl">
                    <a:srgbClr val="000000">
                      <a:alpha val="43137"/>
                    </a:srgbClr>
                  </a:outerShdw>
                </a:effectLst>
                <a:latin typeface="GOOD BRUSH" pitchFamily="2" charset="0"/>
              </a:rPr>
              <a:t>(Teaching)</a:t>
            </a:r>
          </a:p>
        </p:txBody>
      </p:sp>
      <p:sp>
        <p:nvSpPr>
          <p:cNvPr id="3" name="Content Placeholder 2">
            <a:extLst>
              <a:ext uri="{FF2B5EF4-FFF2-40B4-BE49-F238E27FC236}">
                <a16:creationId xmlns:a16="http://schemas.microsoft.com/office/drawing/2014/main" id="{D095A750-9B36-404E-A5DD-A0ECC3314D76}"/>
              </a:ext>
            </a:extLst>
          </p:cNvPr>
          <p:cNvSpPr>
            <a:spLocks noGrp="1"/>
          </p:cNvSpPr>
          <p:nvPr>
            <p:ph idx="1"/>
          </p:nvPr>
        </p:nvSpPr>
        <p:spPr>
          <a:xfrm>
            <a:off x="394855" y="2239617"/>
            <a:ext cx="11429999" cy="4265091"/>
          </a:xfrm>
        </p:spPr>
        <p:txBody>
          <a:bodyPr>
            <a:noAutofit/>
          </a:bodyPr>
          <a:lstStyle/>
          <a:p>
            <a:pPr marL="0" indent="0" algn="ctr">
              <a:lnSpc>
                <a:spcPct val="80000"/>
              </a:lnSpc>
              <a:spcBef>
                <a:spcPts val="0"/>
              </a:spcBef>
              <a:buNone/>
            </a:pPr>
            <a:r>
              <a:rPr lang="en-US" sz="4800" b="1" dirty="0"/>
              <a:t>God corrects &amp; teaches his people</a:t>
            </a:r>
          </a:p>
          <a:p>
            <a:pPr marL="0" indent="0" algn="ctr">
              <a:lnSpc>
                <a:spcPct val="80000"/>
              </a:lnSpc>
              <a:spcBef>
                <a:spcPts val="0"/>
              </a:spcBef>
              <a:spcAft>
                <a:spcPts val="1800"/>
              </a:spcAft>
              <a:buNone/>
            </a:pPr>
            <a:r>
              <a:rPr lang="en-US" sz="4400" b="1" i="1" dirty="0"/>
              <a:t>Deut. 8:1-5; Prov. 3:11-12; Heb. 5:5-11</a:t>
            </a:r>
          </a:p>
          <a:p>
            <a:pPr marL="0" indent="0" algn="ctr">
              <a:lnSpc>
                <a:spcPct val="80000"/>
              </a:lnSpc>
              <a:spcBef>
                <a:spcPts val="0"/>
              </a:spcBef>
              <a:buNone/>
            </a:pPr>
            <a:r>
              <a:rPr lang="en-US" sz="4800" b="1" dirty="0"/>
              <a:t>Parents are to correct &amp; teach their children</a:t>
            </a:r>
          </a:p>
          <a:p>
            <a:pPr marL="0" indent="0" algn="ctr">
              <a:lnSpc>
                <a:spcPct val="80000"/>
              </a:lnSpc>
              <a:spcBef>
                <a:spcPts val="0"/>
              </a:spcBef>
              <a:spcAft>
                <a:spcPts val="1800"/>
              </a:spcAft>
              <a:buNone/>
            </a:pPr>
            <a:r>
              <a:rPr lang="en-US" sz="4400" b="1" i="1" dirty="0"/>
              <a:t>Heb. 12:7-11; Prov. 22:15; 23:13-14; 29:15</a:t>
            </a:r>
          </a:p>
          <a:p>
            <a:pPr marL="0" indent="0" algn="ctr">
              <a:lnSpc>
                <a:spcPct val="80000"/>
              </a:lnSpc>
              <a:spcBef>
                <a:spcPts val="0"/>
              </a:spcBef>
              <a:buNone/>
            </a:pPr>
            <a:r>
              <a:rPr lang="en-US" sz="4800" b="1" dirty="0"/>
              <a:t>Churches are to correct &amp; teach members</a:t>
            </a:r>
          </a:p>
          <a:p>
            <a:pPr marL="0" indent="0" algn="ctr">
              <a:lnSpc>
                <a:spcPct val="80000"/>
              </a:lnSpc>
              <a:spcBef>
                <a:spcPts val="0"/>
              </a:spcBef>
              <a:buNone/>
            </a:pPr>
            <a:r>
              <a:rPr lang="en-US" sz="4400" b="1" i="1" dirty="0"/>
              <a:t>Rom. 15:14; 1 Thess. 5:12-13; 2 Thess. 3:13-15</a:t>
            </a:r>
          </a:p>
        </p:txBody>
      </p:sp>
      <p:sp>
        <p:nvSpPr>
          <p:cNvPr id="5" name="Freeform: Shape 4">
            <a:extLst>
              <a:ext uri="{FF2B5EF4-FFF2-40B4-BE49-F238E27FC236}">
                <a16:creationId xmlns:a16="http://schemas.microsoft.com/office/drawing/2014/main" id="{75DAE0EE-C0E3-41A6-9E42-483D8FAA710C}"/>
              </a:ext>
            </a:extLst>
          </p:cNvPr>
          <p:cNvSpPr/>
          <p:nvPr/>
        </p:nvSpPr>
        <p:spPr>
          <a:xfrm>
            <a:off x="6705600" y="569843"/>
            <a:ext cx="3988904" cy="291548"/>
          </a:xfrm>
          <a:custGeom>
            <a:avLst/>
            <a:gdLst>
              <a:gd name="connsiteX0" fmla="*/ 0 w 3988904"/>
              <a:gd name="connsiteY0" fmla="*/ 291548 h 291548"/>
              <a:gd name="connsiteX1" fmla="*/ 119270 w 3988904"/>
              <a:gd name="connsiteY1" fmla="*/ 159027 h 291548"/>
              <a:gd name="connsiteX2" fmla="*/ 198783 w 3988904"/>
              <a:gd name="connsiteY2" fmla="*/ 92766 h 291548"/>
              <a:gd name="connsiteX3" fmla="*/ 265043 w 3988904"/>
              <a:gd name="connsiteY3" fmla="*/ 106018 h 291548"/>
              <a:gd name="connsiteX4" fmla="*/ 357809 w 3988904"/>
              <a:gd name="connsiteY4" fmla="*/ 159027 h 291548"/>
              <a:gd name="connsiteX5" fmla="*/ 397565 w 3988904"/>
              <a:gd name="connsiteY5" fmla="*/ 198783 h 291548"/>
              <a:gd name="connsiteX6" fmla="*/ 490330 w 3988904"/>
              <a:gd name="connsiteY6" fmla="*/ 225287 h 291548"/>
              <a:gd name="connsiteX7" fmla="*/ 596348 w 3988904"/>
              <a:gd name="connsiteY7" fmla="*/ 238540 h 291548"/>
              <a:gd name="connsiteX8" fmla="*/ 689113 w 3988904"/>
              <a:gd name="connsiteY8" fmla="*/ 265044 h 291548"/>
              <a:gd name="connsiteX9" fmla="*/ 821635 w 3988904"/>
              <a:gd name="connsiteY9" fmla="*/ 251792 h 291548"/>
              <a:gd name="connsiteX10" fmla="*/ 993913 w 3988904"/>
              <a:gd name="connsiteY10" fmla="*/ 106018 h 291548"/>
              <a:gd name="connsiteX11" fmla="*/ 1086678 w 3988904"/>
              <a:gd name="connsiteY11" fmla="*/ 39757 h 291548"/>
              <a:gd name="connsiteX12" fmla="*/ 1245704 w 3988904"/>
              <a:gd name="connsiteY12" fmla="*/ 212035 h 291548"/>
              <a:gd name="connsiteX13" fmla="*/ 1272209 w 3988904"/>
              <a:gd name="connsiteY13" fmla="*/ 238540 h 291548"/>
              <a:gd name="connsiteX14" fmla="*/ 1351722 w 3988904"/>
              <a:gd name="connsiteY14" fmla="*/ 278296 h 291548"/>
              <a:gd name="connsiteX15" fmla="*/ 1510748 w 3988904"/>
              <a:gd name="connsiteY15" fmla="*/ 265044 h 291548"/>
              <a:gd name="connsiteX16" fmla="*/ 1696278 w 3988904"/>
              <a:gd name="connsiteY16" fmla="*/ 198783 h 291548"/>
              <a:gd name="connsiteX17" fmla="*/ 1789043 w 3988904"/>
              <a:gd name="connsiteY17" fmla="*/ 172279 h 291548"/>
              <a:gd name="connsiteX18" fmla="*/ 1881809 w 3988904"/>
              <a:gd name="connsiteY18" fmla="*/ 132522 h 291548"/>
              <a:gd name="connsiteX19" fmla="*/ 1987826 w 3988904"/>
              <a:gd name="connsiteY19" fmla="*/ 106018 h 291548"/>
              <a:gd name="connsiteX20" fmla="*/ 2080591 w 3988904"/>
              <a:gd name="connsiteY20" fmla="*/ 79514 h 291548"/>
              <a:gd name="connsiteX21" fmla="*/ 2146852 w 3988904"/>
              <a:gd name="connsiteY21" fmla="*/ 39757 h 291548"/>
              <a:gd name="connsiteX22" fmla="*/ 2252870 w 3988904"/>
              <a:gd name="connsiteY22" fmla="*/ 0 h 291548"/>
              <a:gd name="connsiteX23" fmla="*/ 2292626 w 3988904"/>
              <a:gd name="connsiteY23" fmla="*/ 13253 h 291548"/>
              <a:gd name="connsiteX24" fmla="*/ 2358887 w 3988904"/>
              <a:gd name="connsiteY24" fmla="*/ 79514 h 291548"/>
              <a:gd name="connsiteX25" fmla="*/ 2411896 w 3988904"/>
              <a:gd name="connsiteY25" fmla="*/ 132522 h 291548"/>
              <a:gd name="connsiteX26" fmla="*/ 2438400 w 3988904"/>
              <a:gd name="connsiteY26" fmla="*/ 159027 h 291548"/>
              <a:gd name="connsiteX27" fmla="*/ 2478157 w 3988904"/>
              <a:gd name="connsiteY27" fmla="*/ 185531 h 291548"/>
              <a:gd name="connsiteX28" fmla="*/ 2557670 w 3988904"/>
              <a:gd name="connsiteY28" fmla="*/ 212035 h 291548"/>
              <a:gd name="connsiteX29" fmla="*/ 2650435 w 3988904"/>
              <a:gd name="connsiteY29" fmla="*/ 145774 h 291548"/>
              <a:gd name="connsiteX30" fmla="*/ 2690191 w 3988904"/>
              <a:gd name="connsiteY30" fmla="*/ 119270 h 291548"/>
              <a:gd name="connsiteX31" fmla="*/ 2716696 w 3988904"/>
              <a:gd name="connsiteY31" fmla="*/ 92766 h 291548"/>
              <a:gd name="connsiteX32" fmla="*/ 2769704 w 3988904"/>
              <a:gd name="connsiteY32" fmla="*/ 79514 h 291548"/>
              <a:gd name="connsiteX33" fmla="*/ 2928730 w 3988904"/>
              <a:gd name="connsiteY33" fmla="*/ 119270 h 291548"/>
              <a:gd name="connsiteX34" fmla="*/ 2994991 w 3988904"/>
              <a:gd name="connsiteY34" fmla="*/ 185531 h 291548"/>
              <a:gd name="connsiteX35" fmla="*/ 3087757 w 3988904"/>
              <a:gd name="connsiteY35" fmla="*/ 225287 h 291548"/>
              <a:gd name="connsiteX36" fmla="*/ 3114261 w 3988904"/>
              <a:gd name="connsiteY36" fmla="*/ 251792 h 291548"/>
              <a:gd name="connsiteX37" fmla="*/ 3233530 w 3988904"/>
              <a:gd name="connsiteY37" fmla="*/ 212035 h 291548"/>
              <a:gd name="connsiteX38" fmla="*/ 3286539 w 3988904"/>
              <a:gd name="connsiteY38" fmla="*/ 198783 h 291548"/>
              <a:gd name="connsiteX39" fmla="*/ 3379304 w 3988904"/>
              <a:gd name="connsiteY39" fmla="*/ 225287 h 291548"/>
              <a:gd name="connsiteX40" fmla="*/ 3392557 w 3988904"/>
              <a:gd name="connsiteY40" fmla="*/ 265044 h 291548"/>
              <a:gd name="connsiteX41" fmla="*/ 3445565 w 3988904"/>
              <a:gd name="connsiteY41" fmla="*/ 291548 h 291548"/>
              <a:gd name="connsiteX42" fmla="*/ 3697357 w 3988904"/>
              <a:gd name="connsiteY42" fmla="*/ 278296 h 291548"/>
              <a:gd name="connsiteX43" fmla="*/ 3776870 w 3988904"/>
              <a:gd name="connsiteY43" fmla="*/ 238540 h 291548"/>
              <a:gd name="connsiteX44" fmla="*/ 3988904 w 3988904"/>
              <a:gd name="connsiteY44" fmla="*/ 225287 h 29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988904" h="291548">
                <a:moveTo>
                  <a:pt x="0" y="291548"/>
                </a:moveTo>
                <a:cubicBezTo>
                  <a:pt x="27888" y="256688"/>
                  <a:pt x="82297" y="183676"/>
                  <a:pt x="119270" y="159027"/>
                </a:cubicBezTo>
                <a:cubicBezTo>
                  <a:pt x="174620" y="122126"/>
                  <a:pt x="147764" y="143784"/>
                  <a:pt x="198783" y="92766"/>
                </a:cubicBezTo>
                <a:cubicBezTo>
                  <a:pt x="220870" y="97183"/>
                  <a:pt x="244897" y="95945"/>
                  <a:pt x="265043" y="106018"/>
                </a:cubicBezTo>
                <a:cubicBezTo>
                  <a:pt x="422955" y="184973"/>
                  <a:pt x="184308" y="115649"/>
                  <a:pt x="357809" y="159027"/>
                </a:cubicBezTo>
                <a:cubicBezTo>
                  <a:pt x="371061" y="172279"/>
                  <a:pt x="381971" y="188387"/>
                  <a:pt x="397565" y="198783"/>
                </a:cubicBezTo>
                <a:cubicBezTo>
                  <a:pt x="408068" y="205785"/>
                  <a:pt x="484440" y="224305"/>
                  <a:pt x="490330" y="225287"/>
                </a:cubicBezTo>
                <a:cubicBezTo>
                  <a:pt x="525460" y="231142"/>
                  <a:pt x="561218" y="232685"/>
                  <a:pt x="596348" y="238540"/>
                </a:cubicBezTo>
                <a:cubicBezTo>
                  <a:pt x="629631" y="244087"/>
                  <a:pt x="657601" y="254540"/>
                  <a:pt x="689113" y="265044"/>
                </a:cubicBezTo>
                <a:cubicBezTo>
                  <a:pt x="733287" y="260627"/>
                  <a:pt x="779262" y="265034"/>
                  <a:pt x="821635" y="251792"/>
                </a:cubicBezTo>
                <a:cubicBezTo>
                  <a:pt x="891698" y="229897"/>
                  <a:pt x="941546" y="145293"/>
                  <a:pt x="993913" y="106018"/>
                </a:cubicBezTo>
                <a:cubicBezTo>
                  <a:pt x="1059664" y="56705"/>
                  <a:pt x="1028544" y="78513"/>
                  <a:pt x="1086678" y="39757"/>
                </a:cubicBezTo>
                <a:cubicBezTo>
                  <a:pt x="1160170" y="137745"/>
                  <a:pt x="1110817" y="77148"/>
                  <a:pt x="1245704" y="212035"/>
                </a:cubicBezTo>
                <a:cubicBezTo>
                  <a:pt x="1254539" y="220870"/>
                  <a:pt x="1260356" y="234589"/>
                  <a:pt x="1272209" y="238540"/>
                </a:cubicBezTo>
                <a:cubicBezTo>
                  <a:pt x="1327075" y="256829"/>
                  <a:pt x="1300342" y="244044"/>
                  <a:pt x="1351722" y="278296"/>
                </a:cubicBezTo>
                <a:cubicBezTo>
                  <a:pt x="1404731" y="273879"/>
                  <a:pt x="1458207" y="273340"/>
                  <a:pt x="1510748" y="265044"/>
                </a:cubicBezTo>
                <a:cubicBezTo>
                  <a:pt x="1597523" y="251343"/>
                  <a:pt x="1614060" y="228147"/>
                  <a:pt x="1696278" y="198783"/>
                </a:cubicBezTo>
                <a:cubicBezTo>
                  <a:pt x="1726563" y="187967"/>
                  <a:pt x="1758758" y="183095"/>
                  <a:pt x="1789043" y="172279"/>
                </a:cubicBezTo>
                <a:cubicBezTo>
                  <a:pt x="1820725" y="160964"/>
                  <a:pt x="1849893" y="143161"/>
                  <a:pt x="1881809" y="132522"/>
                </a:cubicBezTo>
                <a:cubicBezTo>
                  <a:pt x="1916366" y="121003"/>
                  <a:pt x="1952629" y="115404"/>
                  <a:pt x="1987826" y="106018"/>
                </a:cubicBezTo>
                <a:cubicBezTo>
                  <a:pt x="2018899" y="97732"/>
                  <a:pt x="2049669" y="88349"/>
                  <a:pt x="2080591" y="79514"/>
                </a:cubicBezTo>
                <a:cubicBezTo>
                  <a:pt x="2102678" y="66262"/>
                  <a:pt x="2123814" y="51276"/>
                  <a:pt x="2146852" y="39757"/>
                </a:cubicBezTo>
                <a:cubicBezTo>
                  <a:pt x="2178537" y="23915"/>
                  <a:pt x="2218466" y="11469"/>
                  <a:pt x="2252870" y="0"/>
                </a:cubicBezTo>
                <a:cubicBezTo>
                  <a:pt x="2266122" y="4418"/>
                  <a:pt x="2281451" y="4872"/>
                  <a:pt x="2292626" y="13253"/>
                </a:cubicBezTo>
                <a:cubicBezTo>
                  <a:pt x="2317614" y="31995"/>
                  <a:pt x="2336800" y="57427"/>
                  <a:pt x="2358887" y="79514"/>
                </a:cubicBezTo>
                <a:lnTo>
                  <a:pt x="2411896" y="132522"/>
                </a:lnTo>
                <a:cubicBezTo>
                  <a:pt x="2420731" y="141357"/>
                  <a:pt x="2428004" y="152097"/>
                  <a:pt x="2438400" y="159027"/>
                </a:cubicBezTo>
                <a:cubicBezTo>
                  <a:pt x="2451652" y="167862"/>
                  <a:pt x="2463603" y="179062"/>
                  <a:pt x="2478157" y="185531"/>
                </a:cubicBezTo>
                <a:cubicBezTo>
                  <a:pt x="2503687" y="196878"/>
                  <a:pt x="2557670" y="212035"/>
                  <a:pt x="2557670" y="212035"/>
                </a:cubicBezTo>
                <a:cubicBezTo>
                  <a:pt x="2655756" y="162992"/>
                  <a:pt x="2569847" y="212931"/>
                  <a:pt x="2650435" y="145774"/>
                </a:cubicBezTo>
                <a:cubicBezTo>
                  <a:pt x="2662670" y="135578"/>
                  <a:pt x="2677754" y="129219"/>
                  <a:pt x="2690191" y="119270"/>
                </a:cubicBezTo>
                <a:cubicBezTo>
                  <a:pt x="2699947" y="111465"/>
                  <a:pt x="2705521" y="98354"/>
                  <a:pt x="2716696" y="92766"/>
                </a:cubicBezTo>
                <a:cubicBezTo>
                  <a:pt x="2732986" y="84621"/>
                  <a:pt x="2752035" y="83931"/>
                  <a:pt x="2769704" y="79514"/>
                </a:cubicBezTo>
                <a:cubicBezTo>
                  <a:pt x="2830222" y="87079"/>
                  <a:pt x="2879979" y="81353"/>
                  <a:pt x="2928730" y="119270"/>
                </a:cubicBezTo>
                <a:cubicBezTo>
                  <a:pt x="2953386" y="138447"/>
                  <a:pt x="2967053" y="171562"/>
                  <a:pt x="2994991" y="185531"/>
                </a:cubicBezTo>
                <a:cubicBezTo>
                  <a:pt x="3060494" y="218282"/>
                  <a:pt x="3029259" y="205788"/>
                  <a:pt x="3087757" y="225287"/>
                </a:cubicBezTo>
                <a:cubicBezTo>
                  <a:pt x="3096592" y="234122"/>
                  <a:pt x="3101892" y="250025"/>
                  <a:pt x="3114261" y="251792"/>
                </a:cubicBezTo>
                <a:cubicBezTo>
                  <a:pt x="3163334" y="258803"/>
                  <a:pt x="3192440" y="227444"/>
                  <a:pt x="3233530" y="212035"/>
                </a:cubicBezTo>
                <a:cubicBezTo>
                  <a:pt x="3250584" y="205640"/>
                  <a:pt x="3268869" y="203200"/>
                  <a:pt x="3286539" y="198783"/>
                </a:cubicBezTo>
                <a:cubicBezTo>
                  <a:pt x="3286997" y="198898"/>
                  <a:pt x="3372966" y="218949"/>
                  <a:pt x="3379304" y="225287"/>
                </a:cubicBezTo>
                <a:cubicBezTo>
                  <a:pt x="3389182" y="235165"/>
                  <a:pt x="3382679" y="255166"/>
                  <a:pt x="3392557" y="265044"/>
                </a:cubicBezTo>
                <a:cubicBezTo>
                  <a:pt x="3406526" y="279013"/>
                  <a:pt x="3427896" y="282713"/>
                  <a:pt x="3445565" y="291548"/>
                </a:cubicBezTo>
                <a:cubicBezTo>
                  <a:pt x="3529496" y="287131"/>
                  <a:pt x="3613655" y="285905"/>
                  <a:pt x="3697357" y="278296"/>
                </a:cubicBezTo>
                <a:cubicBezTo>
                  <a:pt x="3895899" y="260247"/>
                  <a:pt x="3561671" y="272519"/>
                  <a:pt x="3776870" y="238540"/>
                </a:cubicBezTo>
                <a:cubicBezTo>
                  <a:pt x="3846819" y="227495"/>
                  <a:pt x="3988904" y="225287"/>
                  <a:pt x="3988904" y="225287"/>
                </a:cubicBezTo>
              </a:path>
            </a:pathLst>
          </a:custGeom>
          <a:noFill/>
          <a:ln w="7620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5185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saturation sat="0"/>
                    </a14:imgEffect>
                    <a14:imgEffect>
                      <a14:brightnessContrast bright="30000" contrast="-6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B5C4-EFF0-4614-A8C4-8AF11D31EF10}"/>
              </a:ext>
            </a:extLst>
          </p:cNvPr>
          <p:cNvSpPr>
            <a:spLocks noGrp="1"/>
          </p:cNvSpPr>
          <p:nvPr>
            <p:ph type="title"/>
          </p:nvPr>
        </p:nvSpPr>
        <p:spPr>
          <a:xfrm>
            <a:off x="381001" y="334632"/>
            <a:ext cx="11429998" cy="1046299"/>
          </a:xfrm>
        </p:spPr>
        <p:txBody>
          <a:bodyPr anchor="t">
            <a:noAutofit/>
          </a:bodyPr>
          <a:lstStyle/>
          <a:p>
            <a:pPr algn="ctr"/>
            <a:r>
              <a:rPr lang="en-US" sz="6600" dirty="0">
                <a:latin typeface="GOOD BRUSH" pitchFamily="2" charset="0"/>
              </a:rPr>
              <a:t>Conclusion</a:t>
            </a:r>
            <a:endParaRPr lang="en-US" sz="4800" dirty="0">
              <a:solidFill>
                <a:srgbClr val="FF0000"/>
              </a:solidFill>
              <a:effectLst>
                <a:outerShdw blurRad="38100" dist="38100" dir="2700000" algn="tl">
                  <a:srgbClr val="000000">
                    <a:alpha val="43137"/>
                  </a:srgbClr>
                </a:outerShdw>
              </a:effectLst>
              <a:latin typeface="GOOD BRUSH" pitchFamily="2" charset="0"/>
            </a:endParaRPr>
          </a:p>
        </p:txBody>
      </p:sp>
      <p:sp>
        <p:nvSpPr>
          <p:cNvPr id="3" name="Content Placeholder 2">
            <a:extLst>
              <a:ext uri="{FF2B5EF4-FFF2-40B4-BE49-F238E27FC236}">
                <a16:creationId xmlns:a16="http://schemas.microsoft.com/office/drawing/2014/main" id="{D095A750-9B36-404E-A5DD-A0ECC3314D76}"/>
              </a:ext>
            </a:extLst>
          </p:cNvPr>
          <p:cNvSpPr>
            <a:spLocks noGrp="1"/>
          </p:cNvSpPr>
          <p:nvPr>
            <p:ph idx="1"/>
          </p:nvPr>
        </p:nvSpPr>
        <p:spPr>
          <a:xfrm>
            <a:off x="877078" y="1418255"/>
            <a:ext cx="10580913" cy="5094514"/>
          </a:xfrm>
        </p:spPr>
        <p:txBody>
          <a:bodyPr>
            <a:noAutofit/>
          </a:bodyPr>
          <a:lstStyle/>
          <a:p>
            <a:pPr marL="0" indent="746125">
              <a:lnSpc>
                <a:spcPct val="100000"/>
              </a:lnSpc>
              <a:spcBef>
                <a:spcPts val="0"/>
              </a:spcBef>
              <a:spcAft>
                <a:spcPts val="1200"/>
              </a:spcAft>
              <a:buNone/>
            </a:pPr>
            <a:r>
              <a:rPr lang="en-US" sz="4400" i="1" dirty="0"/>
              <a:t>“Now no chastening seems to be joyful for the present, but painful; nevertheless, afterward it yields the peaceable fruit of righteousness to </a:t>
            </a:r>
            <a:r>
              <a:rPr lang="en-US" sz="4400" b="1" i="1" dirty="0"/>
              <a:t>those who have been trained by it</a:t>
            </a:r>
            <a:r>
              <a:rPr lang="en-US" sz="4400" i="1" dirty="0"/>
              <a:t>.” (Hebrews 12:11)</a:t>
            </a:r>
          </a:p>
          <a:p>
            <a:pPr marL="0" indent="0" algn="ctr">
              <a:buNone/>
            </a:pPr>
            <a:r>
              <a:rPr lang="en-US" sz="5400" b="1" dirty="0">
                <a:solidFill>
                  <a:srgbClr val="C00000"/>
                </a:solidFill>
                <a:effectLst>
                  <a:outerShdw blurRad="38100" dist="38100" dir="2700000" algn="tl">
                    <a:srgbClr val="000000">
                      <a:alpha val="43137"/>
                    </a:srgbClr>
                  </a:outerShdw>
                </a:effectLst>
              </a:rPr>
              <a:t>May we all be ready</a:t>
            </a:r>
            <a:br>
              <a:rPr lang="en-US" sz="5400" b="1" dirty="0">
                <a:solidFill>
                  <a:srgbClr val="C00000"/>
                </a:solidFill>
                <a:effectLst>
                  <a:outerShdw blurRad="38100" dist="38100" dir="2700000" algn="tl">
                    <a:srgbClr val="000000">
                      <a:alpha val="43137"/>
                    </a:srgbClr>
                  </a:outerShdw>
                </a:effectLst>
              </a:rPr>
            </a:br>
            <a:r>
              <a:rPr lang="en-US" sz="5400" b="1" dirty="0">
                <a:solidFill>
                  <a:srgbClr val="C00000"/>
                </a:solidFill>
                <a:effectLst>
                  <a:outerShdw blurRad="38100" dist="38100" dir="2700000" algn="tl">
                    <a:srgbClr val="000000">
                      <a:alpha val="43137"/>
                    </a:srgbClr>
                  </a:outerShdw>
                </a:effectLst>
              </a:rPr>
              <a:t>to receive the Lord’s corrections!</a:t>
            </a:r>
          </a:p>
        </p:txBody>
      </p:sp>
    </p:spTree>
    <p:extLst>
      <p:ext uri="{BB962C8B-B14F-4D97-AF65-F5344CB8AC3E}">
        <p14:creationId xmlns:p14="http://schemas.microsoft.com/office/powerpoint/2010/main" val="382852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2641</Words>
  <Application>Microsoft Office PowerPoint</Application>
  <PresentationFormat>Widescreen</PresentationFormat>
  <Paragraphs>121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GOOD BRUSH</vt:lpstr>
      <vt:lpstr>Office Theme</vt:lpstr>
      <vt:lpstr>Correction &amp;  Pedagogy</vt:lpstr>
      <vt:lpstr>Correction – A Biblical Definition</vt:lpstr>
      <vt:lpstr>Correction &amp;  Pedagogy                                         (Teaching)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 &amp; Pedagogy</dc:title>
  <dc:creator>Stan Cox</dc:creator>
  <cp:lastModifiedBy>Stan Cox</cp:lastModifiedBy>
  <cp:revision>31</cp:revision>
  <dcterms:created xsi:type="dcterms:W3CDTF">2019-12-04T20:37:49Z</dcterms:created>
  <dcterms:modified xsi:type="dcterms:W3CDTF">2020-03-04T01:38:26Z</dcterms:modified>
</cp:coreProperties>
</file>